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xml" ContentType="application/vnd.openxmlformats-officedocument.presentationml.tags+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282" r:id="rId4"/>
    <p:sldId id="298" r:id="rId5"/>
    <p:sldId id="314" r:id="rId6"/>
    <p:sldId id="303" r:id="rId7"/>
    <p:sldId id="318" r:id="rId8"/>
    <p:sldId id="317" r:id="rId9"/>
    <p:sldId id="307" r:id="rId10"/>
    <p:sldId id="320" r:id="rId11"/>
    <p:sldId id="321" r:id="rId12"/>
    <p:sldId id="322" r:id="rId13"/>
    <p:sldId id="323" r:id="rId14"/>
    <p:sldId id="324" r:id="rId15"/>
    <p:sldId id="319" r:id="rId16"/>
    <p:sldId id="302"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456" autoAdjust="0"/>
  </p:normalViewPr>
  <p:slideViewPr>
    <p:cSldViewPr snapToGrid="0" showGuides="1">
      <p:cViewPr varScale="1">
        <p:scale>
          <a:sx n="100" d="100"/>
          <a:sy n="100" d="100"/>
        </p:scale>
        <p:origin x="1448" y="4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FCCE-4169-A61D-F421A22391E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FCCE-4169-A61D-F421A22391E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FCCE-4169-A61D-F421A22391E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FCCE-4169-A61D-F421A22391E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81F-47D2-997E-6941FB64E216}"/>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81F-47D2-997E-6941FB64E216}"/>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81F-47D2-997E-6941FB64E216}"/>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B5-41E0-9B1E-1645B7AF8C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B5-41E0-9B1E-1645B7AF8C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4B5-41E0-9B1E-1645B7AF8C6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989F-4F50-B3B1-946DF0AD65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8A9C-4483-9205-1313D76D282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8A9C-4483-9205-1313D76D282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8A9C-4483-9205-1313D76D282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8A9C-4483-9205-1313D76D282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C5D2-4F7B-A0F9-22E129B99BA5}"/>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C5D2-4F7B-A0F9-22E129B99BA5}"/>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C5D2-4F7B-A0F9-22E129B99BA5}"/>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C5D2-4F7B-A0F9-22E129B99BA5}"/>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FE4-438B-B0F9-19C50AD048DD}"/>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FE4-438B-B0F9-19C50AD048DD}"/>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FE4-438B-B0F9-19C50AD048DD}"/>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5A74-44A4-AB14-DBDFF46A73DB}"/>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5A74-44A4-AB14-DBDFF46A73DB}"/>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5A74-44A4-AB14-DBDFF46A73DB}"/>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5A74-44A4-AB14-DBDFF46A73DB}"/>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B8B2-45D3-9F56-5BD4CB51E56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B8B2-45D3-9F56-5BD4CB51E56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B8B2-45D3-9F56-5BD4CB51E56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B8B2-45D3-9F56-5BD4CB51E56A}"/>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299-4572-ABEA-FE08DC971855}"/>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E299-4572-ABEA-FE08DC971855}"/>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299-4572-ABEA-FE08DC971855}"/>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03b67e3ec49f9a0baaf6510c270a57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Tout d’abord, vous devez savoir que la présentation est dynamique, ce qui signifie que les dimensions disponibles dépendront du type de graphique que vous avez sélectionné.</a:t>
            </a:r>
          </a:p>
        </p:txBody>
      </p:sp>
    </p:spTree>
    <p:extLst>
      <p:ext uri="{BB962C8B-B14F-4D97-AF65-F5344CB8AC3E}">
        <p14:creationId xmlns:p14="http://schemas.microsoft.com/office/powerpoint/2010/main" val="36003778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8a0f03c2a7d73055864cb5f033452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Par exemple, les graphiques à colonnes, à colonnes empilées, à barres, à barres empilées, à lignes, en zone, en zones empilées, en radar et d'année en année, présentent tous une série, une catégorie et un filtre comme dimensions de présentation. La combinaison des dimensions de présentation série et catégorie signifie que ces types de graphiques peuvent être utilisés pour visualiser simultanément plusieurs dimensions de données, ce qui facilite leur comparaison.</a:t>
            </a:r>
          </a:p>
        </p:txBody>
      </p:sp>
    </p:spTree>
    <p:extLst>
      <p:ext uri="{BB962C8B-B14F-4D97-AF65-F5344CB8AC3E}">
        <p14:creationId xmlns:p14="http://schemas.microsoft.com/office/powerpoint/2010/main" val="50817034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70966498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b288d1f42c571eea97667c209038c30">
            <a:pPr rtl="0">
              <a:spcBef>
                <a:spcPts val="0"/>
              </a:spcBef>
              <a:spcAft>
                <a:spcPts val="0"/>
              </a:spcAft>
            </a:pPr>
            <a:r>
              <a:rPr b="0" dirty="0" i="0" lang="en-US" noProof="0" strike="noStrike" sz="1400" u="none">
                <a:solidFill>
                  <a:srgbClr val="000000"/>
                </a:solidFill>
                <a:effectLst/>
                <a:latin charset="0" panose="020F0502020204030203" pitchFamily="34" typeface="Lato"/>
              </a:rPr>
              <a:t>Par contre, les graphiques circulaires, à jauges et à valeur unique n'ont qu'une seule dimension à sélectionner. Les autres dimensions sont incluses dans le filtre. Cela signifie que ces types de graphiques ne sont pas adaptés à la visualisation de plusieurs dimensions de données à la fois, mais qu'ils peuvent être utiles pour mettre en évidence une dimension spécifique.</a:t>
            </a:r>
          </a:p>
        </p:txBody>
      </p:sp>
    </p:spTree>
    <p:extLst>
      <p:ext uri="{BB962C8B-B14F-4D97-AF65-F5344CB8AC3E}">
        <p14:creationId xmlns:p14="http://schemas.microsoft.com/office/powerpoint/2010/main" val="89369714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algn="l" defTabSz="914400" eaLnBrk="1" fontAlgn="auto" hangingPunct="1" indent="0" latinLnBrk="0" lvl="0" marL="0" marR="0" rtl="0">
              <a:lnSpc>
                <a:spcPct val="100000"/>
              </a:lnSpc>
              <a:spcBef>
                <a:spcPts val="0"/>
              </a:spcBef>
              <a:spcAft>
                <a:spcPts val="0"/>
              </a:spcAft>
              <a:buClrTx/>
              <a:buSzTx/>
              <a:buFontTx/>
              <a:buNone/>
              <a:tabLst/>
              <a:defRPr/>
            </a:pPr>
            <a:endParaRPr dirty="0" lang="es-ES"/>
          </a:p>
        </p:txBody>
      </p:sp>
    </p:spTree>
    <p:extLst>
      <p:ext uri="{BB962C8B-B14F-4D97-AF65-F5344CB8AC3E}">
        <p14:creationId xmlns:p14="http://schemas.microsoft.com/office/powerpoint/2010/main" val="3424093677"/>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846c9ee594d6559cd4d0877d08cfd2">
            <a:r>
              <a:rPr dirty="0" lang="en-US" noProof="0" sz="1050"/>
              <a:t>Que sont les dimensions Série et Catégorie ? Dans ce graphique à barres, nous pouvons voir que la dimension Série montre les éléments de données dans les colonnes et que la dimension Catégorie montre la période le long de l'axe horizontal.</a:t>
            </a:r>
          </a:p>
          <a:p>
            <a:endParaRPr dirty="0" lang="en-US" noProof="0" sz="1050"/>
          </a:p>
          <a:p txid="95d35d8bc506a6b6f587ce2f80b32140">
            <a:r>
              <a:rPr dirty="0" lang="en-US" noProof="0" sz="1050"/>
              <a:t>Comme dans le cas des tableaux croisés dynamiques, vous pouvez glisser-déposer les dimensions pour modifier la présentation.</a:t>
            </a:r>
          </a:p>
          <a:p>
            <a:endParaRPr dirty="0" lang="en-US" noProof="0" sz="1050"/>
          </a:p>
          <a:p txid="9645574950466d9bf5410de74999639b">
            <a:r>
              <a:rPr dirty="0" lang="en-US" noProof="0" sz="1050"/>
              <a:t>Déplaçons les données vers la catégorie, la période vers la série et cliquons sur Mettre à jour. Maintenant, nous pouvons voir que bien que les données sous-jacentes soient restées les mêmes, la visualisation a changé en fonction de l'organisation des dimensions.</a:t>
            </a:r>
          </a:p>
          <a:p>
            <a:endParaRPr dirty="0" lang="en-US" noProof="0" sz="1050"/>
          </a:p>
          <a:p txid="66d76644f34d41289be3990a80c36e29">
            <a:r>
              <a:rPr dirty="0" lang="en-US" noProof="0" sz="1050"/>
              <a:t>Apporter des modifications à une présentation comme celle-ci peut permettre de découvrir des modèles ou des tendances dans les données.</a:t>
            </a:r>
          </a:p>
          <a:p>
            <a:endParaRPr dirty="0" lang="en-US" noProof="0" sz="1050"/>
          </a:p>
          <a:p txid="132d81980a5fe24424059814f8f719ae">
            <a:r>
              <a:rPr dirty="0" lang="en-US" noProof="0" sz="1050"/>
              <a:t>Maintenant, jetons un coup d'œil au menu des options. Comme pour la présentation, les options disponibles sont également dynamiques, en fonction du type de graphique sélectionné. Dans l'onglet Données, vous pouvez définir le mode d'affichage des données en cochant les options disponibles.</a:t>
            </a:r>
          </a:p>
          <a:p>
            <a:endParaRPr dirty="0" lang="en-US" noProof="0" sz="1050"/>
          </a:p>
          <a:p txid="a13287f752729c7d78278a57b12aecf8">
            <a:r>
              <a:rPr dirty="0" lang="en-US" noProof="0" sz="1050"/>
              <a:t>Par exemple, avec un graphique à barres, vous pouvez masquer les catégories vides, ajouter une ligne cible et une ligne tendance. Dans l'onglet Axes, vous pouvez personnaliser les axes et leurs étiquettes.</a:t>
            </a:r>
          </a:p>
          <a:p>
            <a:endParaRPr dirty="0" lang="en-US" noProof="0" sz="1050"/>
          </a:p>
          <a:p txid="08a7d65d38b6b77e32fde79a9eaf078e">
            <a:r>
              <a:rPr dirty="0" lang="en-US" noProof="0" sz="1050"/>
              <a:t>Par exemple, vous pouvez modifier et formater les titres des axes. Et dans l'onglet Style, vous pouvez personnaliser l'apparence de votre graphique avec des couleurs et des titres.</a:t>
            </a:r>
          </a:p>
          <a:p>
            <a:endParaRPr dirty="0" lang="en-US" noProof="0" sz="1050"/>
          </a:p>
          <a:p txid="2592b80fe19f158e45b9d426f5a5b4eb">
            <a:r>
              <a:rPr dirty="0" lang="en-US" noProof="0" sz="1050"/>
              <a:t>Toutes ces options doivent être utilisées pour créer une représentation graphique reflétant les données. Cliquez sur Mettre à jour pour appliquer les modifications apportées dans le menu des options.</a:t>
            </a:r>
          </a:p>
          <a:p>
            <a:endParaRPr dirty="0" lang="en-US" noProof="0" sz="1050"/>
          </a:p>
          <a:p txid="66ac3277e351584bb5abe734f9b3e8ae">
            <a:r>
              <a:rPr dirty="0" lang="en-US" noProof="0" sz="1050"/>
              <a:t>Le menu Fichier, tout comme pour les tableaux croisés dynamiques, propose des options pour créer un nouveau graphique, ouvrir un graphique enregistré, enregistrer le graphique actuel, partager ce résultat avec d'autres utilisateurs de DHIS2 ou supprimer le graphique actuel.</a:t>
            </a:r>
          </a:p>
          <a:p>
            <a:endParaRPr dirty="0" lang="en-US" noProof="0" sz="1050"/>
          </a:p>
          <a:p txid="7734aaca15e902696120abea1d105666">
            <a:r>
              <a:rPr dirty="0" lang="en-US" noProof="0" sz="1050"/>
              <a:t>Enfin, vous pouvez télécharger votre graphique sous forme de fichier PNG ou PDF, ce qui conserve le format graphique, ou vous pouvez également télécharger la source de données brute pour l'utiliser hors DHIS2, y compris dans d'autres programmes de visualisation de données.</a:t>
            </a:r>
          </a:p>
        </p:txBody>
      </p:sp>
    </p:spTree>
    <p:extLst>
      <p:ext uri="{BB962C8B-B14F-4D97-AF65-F5344CB8AC3E}">
        <p14:creationId xmlns:p14="http://schemas.microsoft.com/office/powerpoint/2010/main" val="394940720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6a5d8b5b759f67b543b10bb90ecd19a">
            <a:r>
              <a:rPr dirty="0" lang="en-US" noProof="0"/>
              <a:t>En résumé, les graphiques permettent de représenter des données pour leur visualisation. DHIS2 propose plusieurs types de graphiques différents dans l'application Visualiseur de Données. Les utilisateurs peuvent donc sélectionner le type de graphique qui correspond le mieux à leurs données. Vous pouvez modifier les graphiques en modifiant leurs dimensions et leur présentation, et vous pouvez personnaliser leur apparence en utilisant les différentes options disponibles. Les graphiques peuvent également être enregistrés, partagés ou téléchargés en seulement quelques clics.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ffa745eb7c050016dc0d3e5c6ed93506">
            <a:r>
              <a:rPr dirty="0" lang="en-US" noProof="0" sz="1200">
                <a:solidFill>
                  <a:srgbClr val="000000"/>
                </a:solidFill>
                <a:sym typeface=""/>
              </a:rPr>
              <a:t>Qu'est-ce qu'un graphique et comment peut-il aider à l'analyse des données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46cd400d88d3ec29f9cbaad46a95f723">
            <a:r>
              <a:rPr dirty="0" lang="en-US" sz="1200">
                <a:solidFill>
                  <a:srgbClr val="000000"/>
                </a:solidFill>
              </a:rPr>
              <a:t>Dans cette vidéo, vous verrez ce qu'est un graphique, les différents types de graphiques disponibles dans DHIS2 et à quoi ressemble l'interface d'un graphique dans l'application Visualisuer de Données.</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084c6d526c81d032cbf0bfb031b427d">
            <a:r>
              <a:rPr dirty="0" lang="en-US" noProof="0" sz="1050">
                <a:solidFill>
                  <a:srgbClr val="000000"/>
                </a:solidFill>
                <a:sym typeface=""/>
              </a:rPr>
              <a:t>Les graphiques permettent de représenter les données, en fonction de paramètres définis. Les données sont représentées par des symboles tels que des barres dans un graphique à barres, des lignes dans un graphique linéaire ou des tranches dans un graphique circulaire.</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40a8c61f58ddc2d96193b4d13cbf528e">
            <a:r>
              <a:rPr dirty="0" lang="en-US" noProof="0" sz="1050">
                <a:solidFill>
                  <a:srgbClr val="000000"/>
                </a:solidFill>
                <a:sym typeface=""/>
              </a:rPr>
              <a:t>Visualiser des données à l'aide de graphiques peut permettre de découvrir des modèles, des tendances et des relations entre les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fd47540f1fd9d41ba886c2d66d00472">
            <a:r>
              <a:rPr dirty="0" lang="en-US" noProof="0">
                <a:solidFill>
                  <a:srgbClr val="000000"/>
                </a:solidFill>
                <a:sym typeface=""/>
              </a:rPr>
              <a:t>Différents graphiques permettent de communiquer différents types de données. Par exemple, si vous voulez évaluer la différence entre des points de données comparables, un graphique à barres ou à colonnes serait la meilleure option.</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2293763b6e50e044bcbc7ad298502c7">
            <a:r>
              <a:rPr dirty="0" lang="en-US" noProof="0" sz="1800">
                <a:solidFill>
                  <a:srgbClr val="000000"/>
                </a:solidFill>
                <a:sym typeface=""/>
              </a:rPr>
              <a:t>Ou si vous voulez suivre ou comparer les changements au fil du temps, un graphique linéaire vous permettra de visualiser ces changements ou à découvrir les tendances.</a:t>
            </a:r>
          </a:p>
        </p:txBody>
      </p:sp>
    </p:spTree>
    <p:extLst>
      <p:ext uri="{BB962C8B-B14F-4D97-AF65-F5344CB8AC3E}">
        <p14:creationId xmlns:p14="http://schemas.microsoft.com/office/powerpoint/2010/main" val="2149389274"/>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c5f52df3e74a57905dc16cf2f969d9">
            <a:r>
              <a:rPr dirty="0" lang="en-US" noProof="0">
                <a:solidFill>
                  <a:srgbClr val="000000"/>
                </a:solidFill>
                <a:sym typeface=""/>
              </a:rPr>
              <a:t>Dans DHIS2, vous trouverez plusieurs styles de graphiques dans l'application Visualiseur de Données. Dans ce module, nous aborderons quelques styles usuels.</a:t>
            </a:r>
          </a:p>
        </p:txBody>
      </p:sp>
    </p:spTree>
    <p:extLst>
      <p:ext uri="{BB962C8B-B14F-4D97-AF65-F5344CB8AC3E}">
        <p14:creationId xmlns:p14="http://schemas.microsoft.com/office/powerpoint/2010/main" val="251810045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a4e361471d0a9d548b946e3f5a518d">
            <a:r>
              <a:rPr dirty="0" lang="en-US" noProof="0" sz="1050"/>
              <a:t>Vous pouvez accéder à l'application Visualiseur de Données de deux manières. La première consiste à taper 'Visualiseur de Données' dans le champ de recherche des applications. Ou vous pouvez faire défiler vers le bas pour trouver l'application dans le champ de recherche des applications.</a:t>
            </a:r>
          </a:p>
          <a:p>
            <a:endParaRPr dirty="0" lang="en-US" noProof="0" sz="1050"/>
          </a:p>
          <a:p txid="63664289fd1396d0f447956d96a81aa9">
            <a:r>
              <a:rPr dirty="0" lang="en-US" noProof="0" sz="1050"/>
              <a:t>Cliquez sur l'icône pour l'ouvrir. Vous pouvez également ouvrir un graphique à partir d'un tableau de bord. Par exemple, dans le tableau de bord de vaccination, nous pouvons voir le graphique 'PEV-MAPI Cas des 12 derniers mois' qui représente les événements indésirables qui ont suivi la vaccination au cours des 12 derniers mois dans le Trainingland.</a:t>
            </a:r>
          </a:p>
          <a:p>
            <a:endParaRPr dirty="0" lang="en-US" noProof="0" sz="1050"/>
          </a:p>
          <a:p txid="67bb692c04c28282bf007b78b639f6c3">
            <a:r>
              <a:rPr dirty="0" lang="en-US" noProof="0" sz="1050"/>
              <a:t>Sélectionnez le menu contextuel et cliquez sur Ouvrir dans l'application Visualiseur de Données. Vous pouvez voir ici l'interface de l'application Visualiseur de Données.</a:t>
            </a:r>
          </a:p>
          <a:p>
            <a:endParaRPr dirty="0" lang="en-US" noProof="0" sz="1050"/>
          </a:p>
          <a:p txid="f629a936827d96ed68d5c5235f10e066">
            <a:r>
              <a:rPr dirty="0" lang="en-US" noProof="0" sz="1050"/>
              <a:t>Examinons le graphique. Le nombre de cas est représenté sur l'axe y. La période est sur l'axe des x et l'unité d'organisation est dans le filtre.</a:t>
            </a:r>
          </a:p>
          <a:p>
            <a:endParaRPr dirty="0" lang="en-US" noProof="0" sz="1050"/>
          </a:p>
          <a:p txid="d67cdc63f412a57872ee1dfcd1515c32">
            <a:r>
              <a:rPr dirty="0" lang="en-US" noProof="0" sz="1050"/>
              <a:t>Vous avez un titre pour l'axe y de même que pour le graphique lui-même. Vous pouvez également utiliser la présentation pour vérifier les éléments sélectionnés. Vous pouvez le faire en plaçant la souris sur un élément dans la présentation. Maintenant que le graphique est ouvert, nous pouvons changer certaines dimensions afin de modifier le graphique généré par DHIS2.</a:t>
            </a:r>
          </a:p>
          <a:p>
            <a:endParaRPr dirty="0" lang="en-US" noProof="0" sz="1050"/>
          </a:p>
          <a:p txid="be04b590956c25ea965f068a7def7cc7">
            <a:r>
              <a:rPr dirty="0" lang="en-US" noProof="0" sz="1050"/>
              <a:t>Modifions d'abord le type de graphique. À partir du graphique à colonnes actuel, ouvrons le menu déroulant et sélectionnons Graphique à barres.</a:t>
            </a:r>
          </a:p>
          <a:p>
            <a:endParaRPr dirty="0" lang="en-US" noProof="0" sz="1050"/>
          </a:p>
          <a:p txid="32b1e5fcf352b4beca65e3e301a8fcd6">
            <a:r>
              <a:rPr dirty="0" lang="en-US" noProof="0" sz="1050"/>
              <a:t>Cliquez sur Mettre à jour pour voir les modifications. Les données sont désormais affichées dans un graphique à barres plutôt que dans un graphique à colonnes. Comme au niveau des tableaux croisés dynamiques, les dimensions se trouvent dans le volet de gauche.</a:t>
            </a:r>
          </a:p>
          <a:p>
            <a:endParaRPr dirty="0" lang="en-US" noProof="0" sz="1050"/>
          </a:p>
          <a:p txid="b85ea21f54d174bb2f532f1f688ced57">
            <a:r>
              <a:rPr dirty="0" lang="en-US" noProof="0" sz="1050"/>
              <a:t>Vous pouvez modifier ces dimensions de la même manière. Par exemple, modifions la période. Pour ce faire, vous pouvez sélectionner Période dans la présentation ou dans le volet de gauche, puis modifier la sélection et cliquer sur Mettre à jour. Le graphique affiche maintenant les données pour une période différente.</a:t>
            </a:r>
          </a:p>
          <a:p>
            <a:endParaRPr dirty="0" lang="en-US" noProof="0" sz="1050"/>
          </a:p>
          <a:p txid="4fba48525df92d6de555c0ad48372f79">
            <a:r>
              <a:rPr dirty="0" lang="en-US" noProof="0" sz="1050"/>
              <a:t>Voyons comment nous pouvons modifier la présentation de ce graphique.</a:t>
            </a:r>
          </a:p>
        </p:txBody>
      </p:sp>
    </p:spTree>
    <p:extLst>
      <p:ext uri="{BB962C8B-B14F-4D97-AF65-F5344CB8AC3E}">
        <p14:creationId xmlns:p14="http://schemas.microsoft.com/office/powerpoint/2010/main" val="1308927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4" Target="../media/image41.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41.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 Id="rId6" Target="../media/image42.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12" Target="../media/image25.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charts/chart3.xml" Type="http://schemas.openxmlformats.org/officeDocument/2006/relationships/chart"/><Relationship Id="rId2" Target="../slideLayouts/slideLayout26.xml" Type="http://schemas.openxmlformats.org/officeDocument/2006/relationships/slideLayout"/><Relationship Id="rId1" Target="../tags/tag5.xml" Type="http://schemas.openxmlformats.org/officeDocument/2006/relationships/tags"/><Relationship Id="rId6" Target="../charts/chart2.xml" Type="http://schemas.openxmlformats.org/officeDocument/2006/relationships/chart"/><Relationship Id="rId11" Target="../media/image38.svg" Type="http://schemas.openxmlformats.org/officeDocument/2006/relationships/image"/><Relationship Id="rId5" Target="../charts/chart1.xml" Type="http://schemas.openxmlformats.org/officeDocument/2006/relationships/chart"/><Relationship Id="rId10" Target="../media/image37.png" Type="http://schemas.openxmlformats.org/officeDocument/2006/relationships/image"/><Relationship Id="rId4" Target="../media/image12.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8" Target="../media/image36.svg" Type="http://schemas.openxmlformats.org/officeDocument/2006/relationships/image"/><Relationship Id="rId3" Target="../notesSlides/notesSlide6.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charts/chart6.xml" Type="http://schemas.openxmlformats.org/officeDocument/2006/relationships/chart"/><Relationship Id="rId5" Target="../charts/chart5.xml" Type="http://schemas.openxmlformats.org/officeDocument/2006/relationships/chart"/><Relationship Id="rId4" Target="../charts/chart4.xml" Type="http://schemas.openxmlformats.org/officeDocument/2006/relationships/chart"/></Relationships>
</file>

<file path=ppt/slides/_rels/slide7.xml.rels><?xml version="1.0" encoding="utf-8"?>
<Relationships xmlns="http://schemas.openxmlformats.org/package/2006/relationships"><Relationship Id="rId8" Target="../media/image36.svg" Type="http://schemas.openxmlformats.org/officeDocument/2006/relationships/image"/><Relationship Id="rId3" Target="../notesSlides/notesSlide7.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charts/chart9.xml" Type="http://schemas.openxmlformats.org/officeDocument/2006/relationships/chart"/><Relationship Id="rId5" Target="../charts/chart8.xml" Type="http://schemas.openxmlformats.org/officeDocument/2006/relationships/chart"/><Relationship Id="rId4" Target="../charts/chart7.xml" Type="http://schemas.openxmlformats.org/officeDocument/2006/relationships/chart"/></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e14578845765ca939e9c6eaa80d4c50">
            <a:r>
              <a:rPr dirty="0" lang="en-US"/>
              <a:t>Introduction aux graphiques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3" name="Picture 2">
            <a:extLst>
              <a:ext uri="{FF2B5EF4-FFF2-40B4-BE49-F238E27FC236}">
                <a16:creationId xmlns:a16="http://schemas.microsoft.com/office/drawing/2014/main" id="{32412A2B-D917-453E-B5FF-B73F1E236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9F619760-1857-4BDA-A285-BF1F1E2BB359}"/>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3F45F1A0-A184-4B59-9B2E-C75BF4EFF148}"/>
              </a:ext>
            </a:extLst>
          </p:cNvPr>
          <p:cNvGrpSpPr/>
          <p:nvPr/>
        </p:nvGrpSpPr>
        <p:grpSpPr>
          <a:xfrm>
            <a:off x="3358304" y="1629594"/>
            <a:ext cx="804672" cy="804672"/>
            <a:chOff x="10901033" y="516564"/>
            <a:chExt cx="804672" cy="804672"/>
          </a:xfrm>
        </p:grpSpPr>
        <p:sp>
          <p:nvSpPr>
            <p:cNvPr id="6" name="Oval 5">
              <a:extLst>
                <a:ext uri="{FF2B5EF4-FFF2-40B4-BE49-F238E27FC236}">
                  <a16:creationId xmlns:a16="http://schemas.microsoft.com/office/drawing/2014/main" id="{2B4D3860-9F1E-40EC-82B5-0905DE2D0F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0101233C-8D5C-4BA2-A277-A8269A23F87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23A8EC58-C048-4F53-BFB3-68ED391B10E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208CF49-346C-4FA0-8166-0461C9F3D37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2D571F9-1E51-4259-B8EE-F7A7AEE75B4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11448921-C5CA-4FBE-BF3F-C56F607AFEE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DDF1BE02-7F6A-4A93-97DD-232106CF84A2}"/>
              </a:ext>
            </a:extLst>
          </p:cNvPr>
          <p:cNvSpPr txBox="1"/>
          <p:nvPr/>
        </p:nvSpPr>
        <p:spPr>
          <a:xfrm>
            <a:off x="4204784" y="2203433"/>
            <a:ext cx="4601468" cy="461665"/>
          </a:xfrm>
          <a:prstGeom prst="rect">
            <a:avLst/>
          </a:prstGeom>
          <a:noFill/>
        </p:spPr>
        <p:txBody>
          <a:bodyPr rtlCol="0" wrap="square">
            <a:spAutoFit/>
          </a:bodyPr>
          <a:lstStyle/>
          <a:p txid="f20af9a9509d3b7ab27fbc2443146602">
            <a:pPr algn="l">
              <a:buClr>
                <a:srgbClr val="008CCF"/>
              </a:buClr>
            </a:pPr>
            <a:r>
              <a:rPr dirty="0" lang="en-US" sz="2400"/>
              <a:t>La présentation est dynamique :</a:t>
            </a:r>
          </a:p>
        </p:txBody>
      </p:sp>
      <p:sp>
        <p:nvSpPr>
          <p:cNvPr id="13" name="TextBox 12">
            <a:extLst>
              <a:ext uri="{FF2B5EF4-FFF2-40B4-BE49-F238E27FC236}">
                <a16:creationId xmlns:a16="http://schemas.microsoft.com/office/drawing/2014/main" id="{F688F145-EBF2-4D11-8165-0A15FEE01F30}"/>
              </a:ext>
            </a:extLst>
          </p:cNvPr>
          <p:cNvSpPr txBox="1"/>
          <p:nvPr/>
        </p:nvSpPr>
        <p:spPr>
          <a:xfrm>
            <a:off x="4279946" y="2689587"/>
            <a:ext cx="4601468" cy="1200329"/>
          </a:xfrm>
          <a:prstGeom prst="rect">
            <a:avLst/>
          </a:prstGeom>
          <a:noFill/>
        </p:spPr>
        <p:txBody>
          <a:bodyPr rtlCol="0" wrap="square">
            <a:spAutoFit/>
          </a:bodyPr>
          <a:lstStyle/>
          <a:p txid="f4f09f2b29abca6d9f3e9538b53c4c89">
            <a:pPr algn="l" indent="-342900" marL="342900">
              <a:buClr>
                <a:srgbClr val="008CCF"/>
              </a:buClr>
              <a:buFont charset="0" panose="020B0604020202020204" pitchFamily="34" typeface="Arial"/>
              <a:buChar char="•"/>
            </a:pPr>
            <a:r>
              <a:rPr dirty="0" lang="en-US" sz="2400"/>
              <a:t>Les dimensions disponibles dépendront du type de graphique que vous avez sélectionné</a:t>
            </a:r>
          </a:p>
        </p:txBody>
      </p:sp>
    </p:spTree>
    <p:custDataLst>
      <p:tags r:id="rId1"/>
    </p:custDataLst>
    <p:extLst>
      <p:ext uri="{BB962C8B-B14F-4D97-AF65-F5344CB8AC3E}">
        <p14:creationId xmlns:p14="http://schemas.microsoft.com/office/powerpoint/2010/main" val="2871465326"/>
      </p:ext>
    </p:extLst>
  </p:cSld>
  <p:clrMapOvr>
    <a:masterClrMapping/>
  </p:clrMapOvr>
  <mc:AlternateContent xmlns:mc="http://schemas.openxmlformats.org/markup-compatibility/2006" xmlns:p14="http://schemas.microsoft.com/office/powerpoint/2010/main">
    <mc:Choice Requires="p14">
      <p:transition advTm="8725" p14:dur="2000" spd="slow"/>
    </mc:Choice>
    <mc:Fallback xmlns="">
      <p:transition advTm="872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gtEl>
                                        <p:attrNameLst>
                                          <p:attrName>style.visibility</p:attrName>
                                        </p:attrNameLst>
                                      </p:cBhvr>
                                      <p:to>
                                        <p:strVal val="visible"/>
                                      </p:to>
                                    </p:set>
                                    <p:animEffect filter="fade" transition="in">
                                      <p:cBhvr>
                                        <p:cTn dur="500" id="20"/>
                                        <p:tgtEl>
                                          <p:spTgt spid="13"/>
                                        </p:tgtEl>
                                      </p:cBhvr>
                                    </p:animEffect>
                                  </p:childTnLst>
                                </p:cTn>
                              </p:par>
                            </p:childTnLst>
                          </p:cTn>
                        </p:par>
                      </p:childTnLst>
                    </p:cTn>
                  </p:par>
                  <p:par>
                    <p:cTn fill="hold" id="21">
                      <p:stCondLst>
                        <p:cond delay="indefinite"/>
                      </p:stCondLst>
                      <p:childTnLst>
                        <p:par>
                          <p:cTn fill="hold" id="22">
                            <p:stCondLst>
                              <p:cond delay="0"/>
                            </p:stCondLst>
                            <p:childTnLst>
                              <p:par>
                                <p:cTn fill="hold" grpId="1" id="23" nodeType="clickEffect" presetClass="exit" presetID="10" presetSubtype="0">
                                  <p:stCondLst>
                                    <p:cond delay="0"/>
                                  </p:stCondLst>
                                  <p:childTnLst>
                                    <p:animEffect filter="fade" transition="out">
                                      <p:cBhvr>
                                        <p:cTn dur="500" id="24"/>
                                        <p:tgtEl>
                                          <p:spTgt spid="4"/>
                                        </p:tgtEl>
                                      </p:cBhvr>
                                    </p:animEffect>
                                    <p:set>
                                      <p:cBhvr>
                                        <p:cTn dur="1" fill="hold" id="25">
                                          <p:stCondLst>
                                            <p:cond delay="499"/>
                                          </p:stCondLst>
                                        </p:cTn>
                                        <p:tgtEl>
                                          <p:spTgt spid="4"/>
                                        </p:tgtEl>
                                        <p:attrNameLst>
                                          <p:attrName>style.visibility</p:attrName>
                                        </p:attrNameLst>
                                      </p:cBhvr>
                                      <p:to>
                                        <p:strVal val="hidden"/>
                                      </p:to>
                                    </p:set>
                                  </p:childTnLst>
                                </p:cTn>
                              </p:par>
                              <p:par>
                                <p:cTn fill="hold" id="26" nodeType="withEffect" presetClass="exit" presetID="10" presetSubtype="0">
                                  <p:stCondLst>
                                    <p:cond delay="0"/>
                                  </p:stCondLst>
                                  <p:childTnLst>
                                    <p:animEffect filter="fade" transition="out">
                                      <p:cBhvr>
                                        <p:cTn dur="500" id="27"/>
                                        <p:tgtEl>
                                          <p:spTgt spid="5"/>
                                        </p:tgtEl>
                                      </p:cBhvr>
                                    </p:animEffect>
                                    <p:set>
                                      <p:cBhvr>
                                        <p:cTn dur="1" fill="hold" id="28">
                                          <p:stCondLst>
                                            <p:cond delay="499"/>
                                          </p:stCondLst>
                                        </p:cTn>
                                        <p:tgtEl>
                                          <p:spTgt spid="5"/>
                                        </p:tgtEl>
                                        <p:attrNameLst>
                                          <p:attrName>style.visibility</p:attrName>
                                        </p:attrNameLst>
                                      </p:cBhvr>
                                      <p:to>
                                        <p:strVal val="hidden"/>
                                      </p:to>
                                    </p:set>
                                  </p:childTnLst>
                                </p:cTn>
                              </p:par>
                              <p:par>
                                <p:cTn fill="hold" grpId="1" id="29" nodeType="withEffect" presetClass="exit" presetID="10" presetSubtype="0">
                                  <p:stCondLst>
                                    <p:cond delay="0"/>
                                  </p:stCondLst>
                                  <p:childTnLst>
                                    <p:animEffect filter="fade" transition="out">
                                      <p:cBhvr>
                                        <p:cTn dur="500" id="30"/>
                                        <p:tgtEl>
                                          <p:spTgt spid="12"/>
                                        </p:tgtEl>
                                      </p:cBhvr>
                                    </p:animEffect>
                                    <p:set>
                                      <p:cBhvr>
                                        <p:cTn dur="1" fill="hold" id="31">
                                          <p:stCondLst>
                                            <p:cond delay="499"/>
                                          </p:stCondLst>
                                        </p:cTn>
                                        <p:tgtEl>
                                          <p:spTgt spid="12"/>
                                        </p:tgtEl>
                                        <p:attrNameLst>
                                          <p:attrName>style.visibility</p:attrName>
                                        </p:attrNameLst>
                                      </p:cBhvr>
                                      <p:to>
                                        <p:strVal val="hidden"/>
                                      </p:to>
                                    </p:set>
                                  </p:childTnLst>
                                </p:cTn>
                              </p:par>
                              <p:par>
                                <p:cTn fill="hold" grpId="1" id="32" nodeType="withEffect" presetClass="exit" presetID="10" presetSubtype="0">
                                  <p:stCondLst>
                                    <p:cond delay="0"/>
                                  </p:stCondLst>
                                  <p:childTnLst>
                                    <p:animEffect filter="fade" transition="out">
                                      <p:cBhvr>
                                        <p:cTn dur="500" id="33"/>
                                        <p:tgtEl>
                                          <p:spTgt spid="13"/>
                                        </p:tgtEl>
                                      </p:cBhvr>
                                    </p:animEffect>
                                    <p:set>
                                      <p:cBhvr>
                                        <p:cTn dur="1" fill="hold" id="34">
                                          <p:stCondLst>
                                            <p:cond delay="499"/>
                                          </p:stCondLst>
                                        </p:cTn>
                                        <p:tgtEl>
                                          <p:spTgt spid="13"/>
                                        </p:tgtEl>
                                        <p:attrNameLst>
                                          <p:attrName>style.visibility</p:attrName>
                                        </p:attrNameLst>
                                      </p:cBhvr>
                                      <p:to>
                                        <p:strVal val="hidden"/>
                                      </p:to>
                                    </p:set>
                                  </p:childTnLst>
                                </p:cTn>
                              </p:par>
                              <p:par>
                                <p:cTn fill="hold" id="35" nodeType="withEffect" presetClass="exit" presetID="10" presetSubtype="0">
                                  <p:stCondLst>
                                    <p:cond delay="0"/>
                                  </p:stCondLst>
                                  <p:childTnLst>
                                    <p:animEffect filter="fade" transition="out">
                                      <p:cBhvr>
                                        <p:cTn dur="500" id="36"/>
                                        <p:tgtEl>
                                          <p:spTgt spid="3"/>
                                        </p:tgtEl>
                                      </p:cBhvr>
                                    </p:animEffect>
                                    <p:set>
                                      <p:cBhvr>
                                        <p:cTn dur="1" fill="hold" id="37">
                                          <p:stCondLst>
                                            <p:cond delay="4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grpId="0" spid="12"/>
      <p:bldP grpId="1" spid="12"/>
      <p:bldP grpId="0" spid="13"/>
      <p:bldP grpId="1" spid="13"/>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997093792"/>
      </p:ext>
    </p:extLst>
  </p:cSld>
  <p:clrMapOvr>
    <a:masterClrMapping/>
  </p:clrMapOvr>
  <mc:AlternateContent xmlns:mc="http://schemas.openxmlformats.org/markup-compatibility/2006" xmlns:p14="http://schemas.microsoft.com/office/powerpoint/2010/main">
    <mc:Choice Requires="p14">
      <p:transition advTm="11855" p14:dur="2000" spd="slow"/>
    </mc:Choice>
    <mc:Fallback xmlns="">
      <p:transition advTm="11855"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25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250" id="17"/>
                                        <p:tgtEl>
                                          <p:spTgt spid="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250" id="22"/>
                                        <p:tgtEl>
                                          <p:spTgt spid="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9"/>
                                        </p:tgtEl>
                                        <p:attrNameLst>
                                          <p:attrName>style.visibility</p:attrName>
                                        </p:attrNameLst>
                                      </p:cBhvr>
                                      <p:to>
                                        <p:strVal val="visible"/>
                                      </p:to>
                                    </p:set>
                                    <p:animEffect filter="fade" transition="in">
                                      <p:cBhvr>
                                        <p:cTn dur="250" id="27"/>
                                        <p:tgtEl>
                                          <p:spTgt spid="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0"/>
                                        </p:tgtEl>
                                        <p:attrNameLst>
                                          <p:attrName>style.visibility</p:attrName>
                                        </p:attrNameLst>
                                      </p:cBhvr>
                                      <p:to>
                                        <p:strVal val="visible"/>
                                      </p:to>
                                    </p:set>
                                    <p:animEffect filter="fade" transition="in">
                                      <p:cBhvr>
                                        <p:cTn dur="250" id="32"/>
                                        <p:tgtEl>
                                          <p:spTgt spid="1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250" id="37"/>
                                        <p:tgtEl>
                                          <p:spTgt spid="1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25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25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25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5"/>
                                        </p:tgtEl>
                                        <p:attrNameLst>
                                          <p:attrName>style.visibility</p:attrName>
                                        </p:attrNameLst>
                                      </p:cBhvr>
                                      <p:to>
                                        <p:strVal val="visible"/>
                                      </p:to>
                                    </p:set>
                                    <p:animEffect filter="fade" transition="in">
                                      <p:cBhvr>
                                        <p:cTn dur="250" id="5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bar chart  Description automatically generated" id="17" name="Picture 16">
            <a:extLst>
              <a:ext uri="{FF2B5EF4-FFF2-40B4-BE49-F238E27FC236}">
                <a16:creationId xmlns:a16="http://schemas.microsoft.com/office/drawing/2014/main" id="{47F8C5DC-A019-4A99-A472-8DF2A7D43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12A547D4-CA7F-4B55-A314-05D9D21DF0AE}"/>
              </a:ext>
            </a:extLst>
          </p:cNvPr>
          <p:cNvSpPr/>
          <p:nvPr/>
        </p:nvSpPr>
        <p:spPr>
          <a:xfrm>
            <a:off x="2091649" y="698940"/>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Rectangle 18">
            <a:extLst>
              <a:ext uri="{FF2B5EF4-FFF2-40B4-BE49-F238E27FC236}">
                <a16:creationId xmlns:a16="http://schemas.microsoft.com/office/drawing/2014/main" id="{520A1AD3-42B1-4D2D-9E65-32E4A317697F}"/>
              </a:ext>
            </a:extLst>
          </p:cNvPr>
          <p:cNvSpPr/>
          <p:nvPr/>
        </p:nvSpPr>
        <p:spPr>
          <a:xfrm>
            <a:off x="2091649" y="1012907"/>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0" name="Rectangle 19">
            <a:extLst>
              <a:ext uri="{FF2B5EF4-FFF2-40B4-BE49-F238E27FC236}">
                <a16:creationId xmlns:a16="http://schemas.microsoft.com/office/drawing/2014/main" id="{47793EB4-C60A-445B-BB6A-C561EB34B2FA}"/>
              </a:ext>
            </a:extLst>
          </p:cNvPr>
          <p:cNvSpPr/>
          <p:nvPr/>
        </p:nvSpPr>
        <p:spPr>
          <a:xfrm>
            <a:off x="7083418" y="702449"/>
            <a:ext cx="457200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4" y="2203433"/>
            <a:ext cx="4601468" cy="461665"/>
          </a:xfrm>
          <a:prstGeom prst="rect">
            <a:avLst/>
          </a:prstGeom>
          <a:noFill/>
        </p:spPr>
        <p:txBody>
          <a:bodyPr rtlCol="0" wrap="square">
            <a:spAutoFit/>
          </a:bodyPr>
          <a:lstStyle/>
          <a:p txid="e3ce272772d3d88a69b34182257e0dba">
            <a:pPr algn="l">
              <a:buClr>
                <a:srgbClr val="008CCF"/>
              </a:buClr>
            </a:pPr>
            <a:r>
              <a:rPr dirty="0" lang="en-US" sz="2400"/>
              <a:t>Série + Catégorie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1200329"/>
          </a:xfrm>
          <a:prstGeom prst="rect">
            <a:avLst/>
          </a:prstGeom>
          <a:noFill/>
        </p:spPr>
        <p:txBody>
          <a:bodyPr rtlCol="0" wrap="square">
            <a:spAutoFit/>
          </a:bodyPr>
          <a:lstStyle/>
          <a:p txid="fd7e7be864800c657b8759b83d817171">
            <a:pPr algn="l" indent="-342900" marL="342900">
              <a:buClr>
                <a:srgbClr val="008CCF"/>
              </a:buClr>
              <a:buFont charset="0" panose="020B0604020202020204" pitchFamily="34" typeface="Arial"/>
              <a:buChar char="•"/>
            </a:pPr>
            <a:r>
              <a:rPr dirty="0" lang="en-US" sz="2400"/>
              <a:t>Cette combinaison peut être utilisée pour visualiser plusieurs dimensions de données simultanément</a:t>
            </a:r>
          </a:p>
        </p:txBody>
      </p:sp>
    </p:spTree>
    <p:custDataLst>
      <p:tags r:id="rId1"/>
    </p:custDataLst>
    <p:extLst>
      <p:ext uri="{BB962C8B-B14F-4D97-AF65-F5344CB8AC3E}">
        <p14:creationId xmlns:p14="http://schemas.microsoft.com/office/powerpoint/2010/main" val="971213359"/>
      </p:ext>
    </p:extLst>
  </p:cSld>
  <p:clrMapOvr>
    <a:masterClrMapping/>
  </p:clrMapOvr>
  <mc:AlternateContent xmlns:mc="http://schemas.openxmlformats.org/markup-compatibility/2006" xmlns:p14="http://schemas.microsoft.com/office/powerpoint/2010/main">
    <mc:Choice Requires="p14">
      <p:transition advTm="20313" p14:dur="2000" spd="slow"/>
    </mc:Choice>
    <mc:Fallback xmlns="">
      <p:transition advTm="2031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25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25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25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250" id="22"/>
                                        <p:tgtEl>
                                          <p:spTgt spid="20"/>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21"/>
                                        </p:tgtEl>
                                        <p:attrNameLst>
                                          <p:attrName>style.visibility</p:attrName>
                                        </p:attrNameLst>
                                      </p:cBhvr>
                                      <p:to>
                                        <p:strVal val="visible"/>
                                      </p:to>
                                    </p:set>
                                    <p:animEffect filter="fade" transition="in">
                                      <p:cBhvr>
                                        <p:cTn dur="500" id="30"/>
                                        <p:tgtEl>
                                          <p:spTgt spid="21"/>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29"/>
                                        </p:tgtEl>
                                        <p:attrNameLst>
                                          <p:attrName>style.visibility</p:attrName>
                                        </p:attrNameLst>
                                      </p:cBhvr>
                                      <p:to>
                                        <p:strVal val="visible"/>
                                      </p:to>
                                    </p:set>
                                    <p:animEffect filter="fade" transition="in">
                                      <p:cBhvr>
                                        <p:cTn dur="250" id="34"/>
                                        <p:tgtEl>
                                          <p:spTgt spid="29"/>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12" name="Rectangle 11">
            <a:extLst>
              <a:ext uri="{FF2B5EF4-FFF2-40B4-BE49-F238E27FC236}">
                <a16:creationId xmlns:a16="http://schemas.microsoft.com/office/drawing/2014/main" id="{484B87AE-19E0-4788-ADA0-0A13FE454E0E}"/>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913308750"/>
      </p:ext>
    </p:extLst>
  </p:cSld>
  <p:clrMapOvr>
    <a:masterClrMapping/>
  </p:clrMapOvr>
  <mc:AlternateContent xmlns:mc="http://schemas.openxmlformats.org/markup-compatibility/2006" xmlns:p14="http://schemas.microsoft.com/office/powerpoint/2010/main">
    <mc:Choice Requires="p14">
      <p:transition advTm="3561" p14:dur="2000" spd="slow"/>
    </mc:Choice>
    <mc:Fallback xmlns="">
      <p:transition advTm="3561"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25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4"/>
                                        </p:tgtEl>
                                        <p:attrNameLst>
                                          <p:attrName>style.visibility</p:attrName>
                                        </p:attrNameLst>
                                      </p:cBhvr>
                                      <p:to>
                                        <p:strVal val="visible"/>
                                      </p:to>
                                    </p:set>
                                    <p:animEffect filter="fade" transition="in">
                                      <p:cBhvr>
                                        <p:cTn dur="250" id="17"/>
                                        <p:tgtEl>
                                          <p:spTgt spid="1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250" id="2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4"/>
      <p:bldP animBg="1" grpId="0" spid="1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4E38040-34D5-4C3B-BBB5-60C3DC26DDAE}"/>
              </a:ext>
            </a:extLst>
          </p:cNvPr>
          <p:cNvGrpSpPr/>
          <p:nvPr/>
        </p:nvGrpSpPr>
        <p:grpSpPr>
          <a:xfrm>
            <a:off x="1056121" y="300252"/>
            <a:ext cx="9892894" cy="6141492"/>
            <a:chOff x="1056121" y="300252"/>
            <a:chExt cx="9892894" cy="6141492"/>
          </a:xfrm>
        </p:grpSpPr>
        <p:pic>
          <p:nvPicPr>
            <p:cNvPr id="37" name="Picture 36">
              <a:extLst>
                <a:ext uri="{FF2B5EF4-FFF2-40B4-BE49-F238E27FC236}">
                  <a16:creationId xmlns:a16="http://schemas.microsoft.com/office/drawing/2014/main" id="{9B477B8D-C9A7-4CC5-9DA5-CD135135914F}"/>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38" name="Picture 37">
              <a:extLst>
                <a:ext uri="{FF2B5EF4-FFF2-40B4-BE49-F238E27FC236}">
                  <a16:creationId xmlns:a16="http://schemas.microsoft.com/office/drawing/2014/main" id="{7D913F17-C437-432D-98D5-5BEF714DA913}"/>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39" name="Rectangle 38">
            <a:extLst>
              <a:ext uri="{FF2B5EF4-FFF2-40B4-BE49-F238E27FC236}">
                <a16:creationId xmlns:a16="http://schemas.microsoft.com/office/drawing/2014/main" id="{E18CFD5F-934B-4B79-B753-C734CE76DA8C}"/>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39">
            <a:extLst>
              <a:ext uri="{FF2B5EF4-FFF2-40B4-BE49-F238E27FC236}">
                <a16:creationId xmlns:a16="http://schemas.microsoft.com/office/drawing/2014/main" id="{FDF04563-E087-429C-A1BC-2AF0838409E9}"/>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Rectangle 40">
            <a:extLst>
              <a:ext uri="{FF2B5EF4-FFF2-40B4-BE49-F238E27FC236}">
                <a16:creationId xmlns:a16="http://schemas.microsoft.com/office/drawing/2014/main" id="{433D501E-91AE-4AC1-952F-F19C14A755B2}"/>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pie chart  Description automatically generated" id="16" name="Picture 15">
            <a:extLst>
              <a:ext uri="{FF2B5EF4-FFF2-40B4-BE49-F238E27FC236}">
                <a16:creationId xmlns:a16="http://schemas.microsoft.com/office/drawing/2014/main" id="{4487EB85-870E-464A-91AE-AFEB5C285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3260808"/>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3" y="2203433"/>
            <a:ext cx="5099637" cy="461665"/>
          </a:xfrm>
          <a:prstGeom prst="rect">
            <a:avLst/>
          </a:prstGeom>
          <a:noFill/>
        </p:spPr>
        <p:txBody>
          <a:bodyPr rtlCol="0" wrap="square">
            <a:spAutoFit/>
          </a:bodyPr>
          <a:lstStyle/>
          <a:p txid="7ddd37155120f7518670eba670031b9c">
            <a:pPr algn="l">
              <a:buClr>
                <a:srgbClr val="008CCF"/>
              </a:buClr>
            </a:pPr>
            <a:r>
              <a:rPr dirty="0" lang="en-US" sz="2400"/>
              <a:t>Les graphiques circulaires, à jauges et à valeur unique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830997"/>
          </a:xfrm>
          <a:prstGeom prst="rect">
            <a:avLst/>
          </a:prstGeom>
          <a:noFill/>
        </p:spPr>
        <p:txBody>
          <a:bodyPr rtlCol="0" wrap="square">
            <a:spAutoFit/>
          </a:bodyPr>
          <a:lstStyle/>
          <a:p txid="82f8823eb780e800938e9d634494d5d6">
            <a:pPr algn="l" indent="-342900" marL="342900">
              <a:buClr>
                <a:srgbClr val="008CCF"/>
              </a:buClr>
              <a:buFont charset="0" panose="020B0604020202020204" pitchFamily="34" typeface="Arial"/>
              <a:buChar char="•"/>
            </a:pPr>
            <a:r>
              <a:rPr dirty="0" lang="en-US" sz="2400"/>
              <a:t>N'ont qu'une seule dimension sélectionnable</a:t>
            </a:r>
          </a:p>
        </p:txBody>
      </p:sp>
      <p:sp>
        <p:nvSpPr>
          <p:cNvPr id="31" name="Oval 30">
            <a:extLst>
              <a:ext uri="{FF2B5EF4-FFF2-40B4-BE49-F238E27FC236}">
                <a16:creationId xmlns:a16="http://schemas.microsoft.com/office/drawing/2014/main" id="{AF22F6B5-5B00-4636-9936-CFE05C5857A6}"/>
              </a:ext>
            </a:extLst>
          </p:cNvPr>
          <p:cNvSpPr/>
          <p:nvPr/>
        </p:nvSpPr>
        <p:spPr>
          <a:xfrm>
            <a:off x="2271058" y="884519"/>
            <a:ext cx="334682" cy="3346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2" name="Rectangle 31">
            <a:extLst>
              <a:ext uri="{FF2B5EF4-FFF2-40B4-BE49-F238E27FC236}">
                <a16:creationId xmlns:a16="http://schemas.microsoft.com/office/drawing/2014/main" id="{34193ED8-B5C5-4897-83B8-163357FB94CB}"/>
              </a:ext>
            </a:extLst>
          </p:cNvPr>
          <p:cNvSpPr/>
          <p:nvPr/>
        </p:nvSpPr>
        <p:spPr>
          <a:xfrm>
            <a:off x="2061157" y="668122"/>
            <a:ext cx="2708270"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3" name="Rectangle 32">
            <a:extLst>
              <a:ext uri="{FF2B5EF4-FFF2-40B4-BE49-F238E27FC236}">
                <a16:creationId xmlns:a16="http://schemas.microsoft.com/office/drawing/2014/main" id="{D4F66AAC-4634-4335-AF79-7E81030934BD}"/>
              </a:ext>
            </a:extLst>
          </p:cNvPr>
          <p:cNvSpPr/>
          <p:nvPr/>
        </p:nvSpPr>
        <p:spPr>
          <a:xfrm>
            <a:off x="5084911" y="668122"/>
            <a:ext cx="6199615"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4" name="TextBox 33">
            <a:extLst>
              <a:ext uri="{FF2B5EF4-FFF2-40B4-BE49-F238E27FC236}">
                <a16:creationId xmlns:a16="http://schemas.microsoft.com/office/drawing/2014/main" id="{34327D22-1D48-45AC-BB4D-28CD4AA364D2}"/>
              </a:ext>
            </a:extLst>
          </p:cNvPr>
          <p:cNvSpPr txBox="1"/>
          <p:nvPr/>
        </p:nvSpPr>
        <p:spPr>
          <a:xfrm>
            <a:off x="4279946" y="3531033"/>
            <a:ext cx="4864054" cy="830997"/>
          </a:xfrm>
          <a:prstGeom prst="rect">
            <a:avLst/>
          </a:prstGeom>
          <a:noFill/>
        </p:spPr>
        <p:txBody>
          <a:bodyPr rtlCol="0" wrap="square">
            <a:spAutoFit/>
          </a:bodyPr>
          <a:lstStyle/>
          <a:p txid="0b675da6aa8eb868a34be8fc7f5c8192">
            <a:pPr indent="-342900" marL="342900">
              <a:buClr>
                <a:srgbClr val="FF0000"/>
              </a:buClr>
              <a:buFont charset="2" panose="02000503000000000000" pitchFamily="50" typeface="Font Awesome 5 Free Regular"/>
              <a:buChar char=""/>
            </a:pPr>
            <a:r>
              <a:rPr dirty="0" lang="en-US" sz="2400"/>
              <a:t>Permettent de visualiser plusieurs dimensions de données à la fois</a:t>
            </a:r>
          </a:p>
        </p:txBody>
      </p:sp>
      <p:sp>
        <p:nvSpPr>
          <p:cNvPr id="35" name="TextBox 34">
            <a:extLst>
              <a:ext uri="{FF2B5EF4-FFF2-40B4-BE49-F238E27FC236}">
                <a16:creationId xmlns:a16="http://schemas.microsoft.com/office/drawing/2014/main" id="{837AC6E9-49AE-4DA4-9EFE-0DF0933C6629}"/>
              </a:ext>
            </a:extLst>
          </p:cNvPr>
          <p:cNvSpPr txBox="1"/>
          <p:nvPr/>
        </p:nvSpPr>
        <p:spPr>
          <a:xfrm>
            <a:off x="4279946" y="4372479"/>
            <a:ext cx="5024474" cy="830997"/>
          </a:xfrm>
          <a:prstGeom prst="rect">
            <a:avLst/>
          </a:prstGeom>
          <a:noFill/>
        </p:spPr>
        <p:txBody>
          <a:bodyPr rtlCol="0" wrap="square">
            <a:spAutoFit/>
          </a:bodyPr>
          <a:lstStyle/>
          <a:p txid="f122873f8dbc8aa5ae9ea248a24c1c11">
            <a:pPr algn="l" indent="-342900" marL="342900">
              <a:buClr>
                <a:schemeClr val="accent6">
                  <a:lumMod val="75000"/>
                </a:schemeClr>
              </a:buClr>
              <a:buFont charset="2" panose="02000503000000000000" pitchFamily="50" typeface="Font Awesome 5 Free Regular"/>
              <a:buChar char=""/>
            </a:pPr>
            <a:r>
              <a:rPr dirty="0" lang="en-US" sz="2400"/>
              <a:t>Mettent en évidence une dimension spécifique</a:t>
            </a:r>
          </a:p>
        </p:txBody>
      </p:sp>
    </p:spTree>
    <p:custDataLst>
      <p:tags r:id="rId1"/>
    </p:custDataLst>
    <p:extLst>
      <p:ext uri="{BB962C8B-B14F-4D97-AF65-F5344CB8AC3E}">
        <p14:creationId xmlns:p14="http://schemas.microsoft.com/office/powerpoint/2010/main" val="2228857077"/>
      </p:ext>
    </p:extLst>
  </p:cSld>
  <p:clrMapOvr>
    <a:masterClrMapping/>
  </p:clrMapOvr>
  <mc:AlternateContent xmlns:mc="http://schemas.openxmlformats.org/markup-compatibility/2006" xmlns:p14="http://schemas.microsoft.com/office/powerpoint/2010/main">
    <mc:Choice Requires="p14">
      <p:transition advTm="17568" p14:dur="2000" spd="slow"/>
    </mc:Choice>
    <mc:Fallback xmlns="">
      <p:transition advTm="175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1"/>
                                        </p:tgtEl>
                                        <p:attrNameLst>
                                          <p:attrName>style.visibility</p:attrName>
                                        </p:attrNameLst>
                                      </p:cBhvr>
                                      <p:to>
                                        <p:strVal val="visible"/>
                                      </p:to>
                                    </p:set>
                                    <p:animEffect filter="fade" transition="in">
                                      <p:cBhvr>
                                        <p:cTn dur="500" id="10"/>
                                        <p:tgtEl>
                                          <p:spTgt spid="2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9"/>
                                        </p:tgtEl>
                                        <p:attrNameLst>
                                          <p:attrName>style.visibility</p:attrName>
                                        </p:attrNameLst>
                                      </p:cBhvr>
                                      <p:to>
                                        <p:strVal val="visible"/>
                                      </p:to>
                                    </p:set>
                                    <p:animEffect filter="fade" transition="in">
                                      <p:cBhvr>
                                        <p:cTn dur="500" id="13"/>
                                        <p:tgtEl>
                                          <p:spTgt spid="2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0"/>
                                        </p:tgtEl>
                                        <p:attrNameLst>
                                          <p:attrName>style.visibility</p:attrName>
                                        </p:attrNameLst>
                                      </p:cBhvr>
                                      <p:to>
                                        <p:strVal val="visible"/>
                                      </p:to>
                                    </p:set>
                                    <p:animEffect filter="fade" transition="in">
                                      <p:cBhvr>
                                        <p:cTn dur="500" id="16"/>
                                        <p:tgtEl>
                                          <p:spTgt spid="30"/>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50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3"/>
                                        </p:tgtEl>
                                        <p:attrNameLst>
                                          <p:attrName>style.visibility</p:attrName>
                                        </p:attrNameLst>
                                      </p:cBhvr>
                                      <p:to>
                                        <p:strVal val="visible"/>
                                      </p:to>
                                    </p:set>
                                    <p:animEffect filter="fade" transition="in">
                                      <p:cBhvr>
                                        <p:cTn dur="500" id="27"/>
                                        <p:tgtEl>
                                          <p:spTgt spid="3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4"/>
                                        </p:tgtEl>
                                        <p:attrNameLst>
                                          <p:attrName>style.visibility</p:attrName>
                                        </p:attrNameLst>
                                      </p:cBhvr>
                                      <p:to>
                                        <p:strVal val="visible"/>
                                      </p:to>
                                    </p:set>
                                    <p:animEffect filter="fade"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500" id="37"/>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grpId="0" spid="29"/>
      <p:bldP grpId="0" spid="30"/>
      <p:bldP animBg="1" grpId="0" spid="32"/>
      <p:bldP animBg="1" grpId="0" spid="33"/>
      <p:bldP grpId="0" spid="34"/>
      <p:bldP grpId="0" spid="3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40836-BE1E-634B-B1BD-45643F7BFF07}"/>
              </a:ext>
            </a:extLst>
          </p:cNvPr>
          <p:cNvSpPr txBox="1"/>
          <p:nvPr/>
        </p:nvSpPr>
        <p:spPr>
          <a:xfrm>
            <a:off x="4927600" y="2967335"/>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3144640948"/>
      </p:ext>
    </p:extLst>
  </p:cSld>
  <p:clrMapOvr>
    <a:masterClrMapping/>
  </p:clrMapOvr>
  <mc:AlternateContent xmlns:mc="http://schemas.openxmlformats.org/markup-compatibility/2006" xmlns:p14="http://schemas.microsoft.com/office/powerpoint/2010/main">
    <mc:Choice Requires="p14">
      <p:transition advTm="135000" p14:dur="2000" spd="slow"/>
    </mc:Choice>
    <mc:Fallback xmlns="">
      <p:transition advTm="135000"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6327687" y="1171034"/>
            <a:ext cx="4709369" cy="830997"/>
          </a:xfrm>
          <a:prstGeom prst="rect">
            <a:avLst/>
          </a:prstGeom>
          <a:noFill/>
        </p:spPr>
        <p:txBody>
          <a:bodyPr rtlCol="0" wrap="square">
            <a:spAutoFit/>
          </a:bodyPr>
          <a:lstStyle/>
          <a:p txid="49a0bc3f64a6cd02df0cb7289b952b24">
            <a:pPr>
              <a:buClr>
                <a:srgbClr val="008CCF"/>
              </a:buClr>
            </a:pPr>
            <a:r>
              <a:rPr dirty="0" lang="en-US" sz="2400"/>
              <a:t>Représentation graphique pour la visualisation des données</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700282" y="3787858"/>
            <a:ext cx="4598159" cy="2180405"/>
          </a:xfrm>
          <a:prstGeom prst="rect">
            <a:avLst/>
          </a:prstGeom>
          <a:noFill/>
        </p:spPr>
        <p:txBody>
          <a:bodyPr rtlCol="0" wrap="square">
            <a:spAutoFit/>
          </a:bodyPr>
          <a:lstStyle/>
          <a:p txid="ac595cb705cc88124e4abeffc4acfd09">
            <a:pPr algn="l" indent="-342900" marL="342900">
              <a:lnSpc>
                <a:spcPts val="3300"/>
              </a:lnSpc>
              <a:buClr>
                <a:srgbClr val="008CCF"/>
              </a:buClr>
              <a:buFont charset="-79" pitchFamily="2" typeface="Rubik"/>
              <a:buChar char="•"/>
            </a:pPr>
            <a:r>
              <a:rPr dirty="0" lang="en-US" sz="2400"/>
              <a:t>DHIS2 :</a:t>
            </a:r>
          </a:p>
          <a:p txid="d8ed250fbb05bec76553ad063d1c89cc">
            <a:pPr indent="-342900" lvl="1" marL="800100">
              <a:lnSpc>
                <a:spcPts val="3300"/>
              </a:lnSpc>
              <a:buClr>
                <a:srgbClr val="008CCF"/>
              </a:buClr>
              <a:buFont charset="-79" pitchFamily="2" typeface="Rubik"/>
              <a:buChar char="•"/>
            </a:pPr>
            <a:r>
              <a:rPr dirty="0" lang="en-US" sz="2400"/>
              <a:t>Différents types de graphiques</a:t>
            </a:r>
          </a:p>
          <a:p txid="88ebbf2150860b79a08bb105dbadd650">
            <a:pPr indent="-342900" lvl="1" marL="800100">
              <a:lnSpc>
                <a:spcPts val="3300"/>
              </a:lnSpc>
              <a:buClr>
                <a:srgbClr val="008CCF"/>
              </a:buClr>
              <a:buFont charset="-79" pitchFamily="2" typeface="Rubik"/>
              <a:buChar char="•"/>
            </a:pPr>
            <a:r>
              <a:rPr dirty="0" lang="en-US" sz="2400"/>
              <a:t>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538983" y="2109178"/>
            <a:ext cx="4598159" cy="1334020"/>
          </a:xfrm>
          <a:prstGeom prst="rect">
            <a:avLst/>
          </a:prstGeom>
          <a:noFill/>
        </p:spPr>
        <p:txBody>
          <a:bodyPr rtlCol="0" wrap="square">
            <a:spAutoFit/>
          </a:bodyPr>
          <a:lstStyle/>
          <a:p txid="4ff39d1b2a05a357bd65c5ed0e34d544">
            <a:pPr algn="l" indent="-342900" marL="342900">
              <a:lnSpc>
                <a:spcPts val="3300"/>
              </a:lnSpc>
              <a:buClr>
                <a:srgbClr val="008CCF"/>
              </a:buClr>
              <a:buFont charset="-79" pitchFamily="2" typeface="Rubik"/>
              <a:buChar char="•"/>
            </a:pPr>
            <a:r>
              <a:rPr dirty="0" lang="en-US" sz="2400"/>
              <a:t>Peuvent être modifiés :</a:t>
            </a:r>
          </a:p>
          <a:p txid="adcb4df47ab876d9a93d8a523e130c31">
            <a:pPr indent="-342900" lvl="1" marL="800100">
              <a:lnSpc>
                <a:spcPts val="3300"/>
              </a:lnSpc>
              <a:buClr>
                <a:srgbClr val="008CCF"/>
              </a:buClr>
              <a:buFont charset="-79" pitchFamily="2" typeface="Rubik"/>
              <a:buChar char="•"/>
            </a:pPr>
            <a:r>
              <a:rPr dirty="0" lang="en-US" sz="2400"/>
              <a:t>Dimensions</a:t>
            </a:r>
          </a:p>
          <a:p txid="8aafa30f064a4271f46863cc20ae1f4f">
            <a:pPr indent="-342900" lvl="1" marL="800100">
              <a:lnSpc>
                <a:spcPts val="3300"/>
              </a:lnSpc>
              <a:buClr>
                <a:srgbClr val="008CCF"/>
              </a:buClr>
              <a:buFont charset="-79" pitchFamily="2" typeface="Rubik"/>
              <a:buChar char="•"/>
            </a:pPr>
            <a:r>
              <a:rPr dirty="0" lang="en-US" sz="2400"/>
              <a:t>Présentation</a:t>
            </a:r>
          </a:p>
        </p:txBody>
      </p:sp>
      <p:cxnSp>
        <p:nvCxnSpPr>
          <p:cNvPr id="5" name="Straight Arrow Connector 4">
            <a:extLst>
              <a:ext uri="{FF2B5EF4-FFF2-40B4-BE49-F238E27FC236}">
                <a16:creationId xmlns:a16="http://schemas.microsoft.com/office/drawing/2014/main" id="{E3510319-5982-4629-9E83-716B7949F5C9}"/>
              </a:ext>
            </a:extLst>
          </p:cNvPr>
          <p:cNvCxnSpPr/>
          <p:nvPr/>
        </p:nvCxnSpPr>
        <p:spPr>
          <a:xfrm>
            <a:off x="5431809" y="1559655"/>
            <a:ext cx="717321"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3DE181-A9EF-4818-934D-75819D851E6D}"/>
              </a:ext>
            </a:extLst>
          </p:cNvPr>
          <p:cNvSpPr txBox="1"/>
          <p:nvPr/>
        </p:nvSpPr>
        <p:spPr>
          <a:xfrm>
            <a:off x="6538983" y="3474462"/>
            <a:ext cx="4598159" cy="910827"/>
          </a:xfrm>
          <a:prstGeom prst="rect">
            <a:avLst/>
          </a:prstGeom>
          <a:noFill/>
        </p:spPr>
        <p:txBody>
          <a:bodyPr rtlCol="0" wrap="square">
            <a:spAutoFit/>
          </a:bodyPr>
          <a:lstStyle/>
          <a:p txid="785ead4e31c5268bd60eef219e5bdb19">
            <a:pPr algn="l" indent="-342900" marL="342900">
              <a:lnSpc>
                <a:spcPts val="3300"/>
              </a:lnSpc>
              <a:buClr>
                <a:srgbClr val="008CCF"/>
              </a:buClr>
              <a:buFont charset="-79" pitchFamily="2" typeface="Rubik"/>
              <a:buChar char="•"/>
            </a:pPr>
            <a:r>
              <a:rPr dirty="0" lang="en-US" sz="2400"/>
              <a:t>Peuvent être personnalisés :</a:t>
            </a:r>
          </a:p>
          <a:p txid="a99d8b8905ced5304872c81c00d5bcc1">
            <a:pPr indent="-342900" lvl="1" marL="800100">
              <a:lnSpc>
                <a:spcPts val="3300"/>
              </a:lnSpc>
              <a:buClr>
                <a:srgbClr val="008CCF"/>
              </a:buClr>
              <a:buFont charset="-79" pitchFamily="2" typeface="Rubik"/>
              <a:buChar char="•"/>
            </a:pPr>
            <a:r>
              <a:rPr dirty="0" lang="en-US" sz="2400"/>
              <a:t>Options </a:t>
            </a:r>
          </a:p>
        </p:txBody>
      </p:sp>
      <p:sp>
        <p:nvSpPr>
          <p:cNvPr id="21" name="TextBox 20">
            <a:extLst>
              <a:ext uri="{FF2B5EF4-FFF2-40B4-BE49-F238E27FC236}">
                <a16:creationId xmlns:a16="http://schemas.microsoft.com/office/drawing/2014/main" id="{8EC61F3D-B784-4289-ABAD-6ED1CC45E76D}"/>
              </a:ext>
            </a:extLst>
          </p:cNvPr>
          <p:cNvSpPr txBox="1"/>
          <p:nvPr/>
        </p:nvSpPr>
        <p:spPr>
          <a:xfrm>
            <a:off x="6538983" y="4416553"/>
            <a:ext cx="4598159" cy="1757212"/>
          </a:xfrm>
          <a:prstGeom prst="rect">
            <a:avLst/>
          </a:prstGeom>
          <a:noFill/>
        </p:spPr>
        <p:txBody>
          <a:bodyPr rtlCol="0" wrap="square">
            <a:spAutoFit/>
          </a:bodyPr>
          <a:lstStyle/>
          <a:p txid="1527b1170e252760e22966d558985b61">
            <a:pPr algn="l" indent="-342900" marL="342900">
              <a:lnSpc>
                <a:spcPts val="3300"/>
              </a:lnSpc>
              <a:buClr>
                <a:srgbClr val="008CCF"/>
              </a:buClr>
              <a:buFont charset="-79" pitchFamily="2" typeface="Rubik"/>
              <a:buChar char="•"/>
            </a:pPr>
            <a:r>
              <a:rPr dirty="0" lang="en-US" sz="2400"/>
              <a:t>Peuvent être :</a:t>
            </a:r>
          </a:p>
          <a:p txid="426de2596501a3cff8977e60c271889c">
            <a:pPr indent="-342900" lvl="1" marL="800100">
              <a:lnSpc>
                <a:spcPts val="3300"/>
              </a:lnSpc>
              <a:buClr>
                <a:srgbClr val="008CCF"/>
              </a:buClr>
              <a:buFont charset="-79" pitchFamily="2" typeface="Rubik"/>
              <a:buChar char="•"/>
            </a:pPr>
            <a:r>
              <a:rPr dirty="0" lang="en-US" sz="2400"/>
              <a:t>Enregistrés</a:t>
            </a:r>
          </a:p>
          <a:p txid="0478d3086ecde8aa2b34695654c3c716">
            <a:pPr indent="-342900" lvl="1" marL="800100">
              <a:lnSpc>
                <a:spcPts val="3300"/>
              </a:lnSpc>
              <a:buClr>
                <a:srgbClr val="008CCF"/>
              </a:buClr>
              <a:buFont charset="-79" pitchFamily="2" typeface="Rubik"/>
              <a:buChar char="•"/>
            </a:pPr>
            <a:r>
              <a:rPr dirty="0" lang="en-US" sz="2400"/>
              <a:t>Partagés</a:t>
            </a:r>
          </a:p>
          <a:p txid="31947cf459789c3ac1de11c6684f4390">
            <a:pPr indent="-342900" lvl="1" marL="800100">
              <a:lnSpc>
                <a:spcPts val="3300"/>
              </a:lnSpc>
              <a:buClr>
                <a:srgbClr val="008CCF"/>
              </a:buClr>
              <a:buFont charset="-79" pitchFamily="2" typeface="Rubik"/>
              <a:buChar char="•"/>
            </a:pPr>
            <a:r>
              <a:rPr dirty="0" lang="en-US" sz="2400"/>
              <a:t>Téléchargés</a:t>
            </a:r>
          </a:p>
        </p:txBody>
      </p:sp>
      <p:pic>
        <p:nvPicPr>
          <p:cNvPr id="22" name="Graphic 21">
            <a:extLst>
              <a:ext uri="{FF2B5EF4-FFF2-40B4-BE49-F238E27FC236}">
                <a16:creationId xmlns:a16="http://schemas.microsoft.com/office/drawing/2014/main" id="{C14B6465-CE75-48AC-8546-74A58B680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35992" y="1788255"/>
            <a:ext cx="1986384" cy="1986384"/>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313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5"/>
                                        </p:tgtEl>
                                        <p:attrNameLst>
                                          <p:attrName>style.visibility</p:attrName>
                                        </p:attrNameLst>
                                      </p:cBhvr>
                                      <p:to>
                                        <p:strVal val="visible"/>
                                      </p:to>
                                    </p:set>
                                    <p:animEffect filter="wipe(left)" transition="in">
                                      <p:cBhvr>
                                        <p:cTn dur="500" id="14"/>
                                        <p:tgtEl>
                                          <p:spTgt spid="5"/>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3">
                                            <p:txEl>
                                              <p:pRg end="0" st="0"/>
                                            </p:txEl>
                                          </p:spTgt>
                                        </p:tgtEl>
                                        <p:attrNameLst>
                                          <p:attrName>style.visibility</p:attrName>
                                        </p:attrNameLst>
                                      </p:cBhvr>
                                      <p:to>
                                        <p:strVal val="visible"/>
                                      </p:to>
                                    </p:set>
                                    <p:animEffect filter="fade" transition="in">
                                      <p:cBhvr>
                                        <p:cTn dur="500" id="23"/>
                                        <p:tgtEl>
                                          <p:spTgt spid="23">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3">
                                            <p:txEl>
                                              <p:pRg end="1" st="1"/>
                                            </p:txEl>
                                          </p:spTgt>
                                        </p:tgtEl>
                                        <p:attrNameLst>
                                          <p:attrName>style.visibility</p:attrName>
                                        </p:attrNameLst>
                                      </p:cBhvr>
                                      <p:to>
                                        <p:strVal val="visible"/>
                                      </p:to>
                                    </p:set>
                                    <p:animEffect filter="fade" transition="in">
                                      <p:cBhvr>
                                        <p:cTn dur="500" id="28"/>
                                        <p:tgtEl>
                                          <p:spTgt spid="23">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xEl>
                                              <p:pRg end="2" st="2"/>
                                            </p:txEl>
                                          </p:spTgt>
                                        </p:tgtEl>
                                        <p:attrNameLst>
                                          <p:attrName>style.visibility</p:attrName>
                                        </p:attrNameLst>
                                      </p:cBhvr>
                                      <p:to>
                                        <p:strVal val="visible"/>
                                      </p:to>
                                    </p:set>
                                    <p:animEffect filter="fade" transition="in">
                                      <p:cBhvr>
                                        <p:cTn dur="500" id="33"/>
                                        <p:tgtEl>
                                          <p:spTgt spid="23">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4">
                                            <p:txEl>
                                              <p:pRg end="0" st="0"/>
                                            </p:txEl>
                                          </p:spTgt>
                                        </p:tgtEl>
                                        <p:attrNameLst>
                                          <p:attrName>style.visibility</p:attrName>
                                        </p:attrNameLst>
                                      </p:cBhvr>
                                      <p:to>
                                        <p:strVal val="visible"/>
                                      </p:to>
                                    </p:set>
                                    <p:animEffect filter="fade" transition="in">
                                      <p:cBhvr>
                                        <p:cTn dur="500" id="38"/>
                                        <p:tgtEl>
                                          <p:spTgt spid="24">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4">
                                            <p:txEl>
                                              <p:pRg end="1" st="1"/>
                                            </p:txEl>
                                          </p:spTgt>
                                        </p:tgtEl>
                                        <p:attrNameLst>
                                          <p:attrName>style.visibility</p:attrName>
                                        </p:attrNameLst>
                                      </p:cBhvr>
                                      <p:to>
                                        <p:strVal val="visible"/>
                                      </p:to>
                                    </p:set>
                                    <p:animEffect filter="fade" transition="in">
                                      <p:cBhvr>
                                        <p:cTn dur="500" id="43"/>
                                        <p:tgtEl>
                                          <p:spTgt spid="24">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4">
                                            <p:txEl>
                                              <p:pRg end="2" st="2"/>
                                            </p:txEl>
                                          </p:spTgt>
                                        </p:tgtEl>
                                        <p:attrNameLst>
                                          <p:attrName>style.visibility</p:attrName>
                                        </p:attrNameLst>
                                      </p:cBhvr>
                                      <p:to>
                                        <p:strVal val="visible"/>
                                      </p:to>
                                    </p:set>
                                    <p:animEffect filter="fade" transition="in">
                                      <p:cBhvr>
                                        <p:cTn dur="500" id="48"/>
                                        <p:tgtEl>
                                          <p:spTgt spid="24">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20">
                                            <p:txEl>
                                              <p:pRg end="0" st="0"/>
                                            </p:txEl>
                                          </p:spTgt>
                                        </p:tgtEl>
                                        <p:attrNameLst>
                                          <p:attrName>style.visibility</p:attrName>
                                        </p:attrNameLst>
                                      </p:cBhvr>
                                      <p:to>
                                        <p:strVal val="visible"/>
                                      </p:to>
                                    </p:set>
                                    <p:animEffect filter="fade" transition="in">
                                      <p:cBhvr>
                                        <p:cTn dur="500" id="53"/>
                                        <p:tgtEl>
                                          <p:spTgt spid="20">
                                            <p:txEl>
                                              <p:pRg end="0" st="0"/>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20">
                                            <p:txEl>
                                              <p:pRg end="1" st="1"/>
                                            </p:txEl>
                                          </p:spTgt>
                                        </p:tgtEl>
                                        <p:attrNameLst>
                                          <p:attrName>style.visibility</p:attrName>
                                        </p:attrNameLst>
                                      </p:cBhvr>
                                      <p:to>
                                        <p:strVal val="visible"/>
                                      </p:to>
                                    </p:set>
                                    <p:animEffect filter="fade" transition="in">
                                      <p:cBhvr>
                                        <p:cTn dur="500" id="58"/>
                                        <p:tgtEl>
                                          <p:spTgt spid="20">
                                            <p:txEl>
                                              <p:pRg end="1" st="1"/>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21">
                                            <p:txEl>
                                              <p:pRg end="0" st="0"/>
                                            </p:txEl>
                                          </p:spTgt>
                                        </p:tgtEl>
                                        <p:attrNameLst>
                                          <p:attrName>style.visibility</p:attrName>
                                        </p:attrNameLst>
                                      </p:cBhvr>
                                      <p:to>
                                        <p:strVal val="visible"/>
                                      </p:to>
                                    </p:set>
                                    <p:animEffect filter="fade" transition="in">
                                      <p:cBhvr>
                                        <p:cTn dur="500" id="63"/>
                                        <p:tgtEl>
                                          <p:spTgt spid="21">
                                            <p:txEl>
                                              <p:pRg end="0" st="0"/>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21">
                                            <p:txEl>
                                              <p:pRg end="1" st="1"/>
                                            </p:txEl>
                                          </p:spTgt>
                                        </p:tgtEl>
                                        <p:attrNameLst>
                                          <p:attrName>style.visibility</p:attrName>
                                        </p:attrNameLst>
                                      </p:cBhvr>
                                      <p:to>
                                        <p:strVal val="visible"/>
                                      </p:to>
                                    </p:set>
                                    <p:animEffect filter="fade" transition="in">
                                      <p:cBhvr>
                                        <p:cTn dur="500" id="68"/>
                                        <p:tgtEl>
                                          <p:spTgt spid="21">
                                            <p:txEl>
                                              <p:pRg end="1" st="1"/>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21">
                                            <p:txEl>
                                              <p:pRg end="2" st="2"/>
                                            </p:txEl>
                                          </p:spTgt>
                                        </p:tgtEl>
                                        <p:attrNameLst>
                                          <p:attrName>style.visibility</p:attrName>
                                        </p:attrNameLst>
                                      </p:cBhvr>
                                      <p:to>
                                        <p:strVal val="visible"/>
                                      </p:to>
                                    </p:set>
                                    <p:animEffect filter="fade" transition="in">
                                      <p:cBhvr>
                                        <p:cTn dur="500" id="73"/>
                                        <p:tgtEl>
                                          <p:spTgt spid="21">
                                            <p:txEl>
                                              <p:pRg end="2" st="2"/>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21">
                                            <p:txEl>
                                              <p:pRg end="3" st="3"/>
                                            </p:txEl>
                                          </p:spTgt>
                                        </p:tgtEl>
                                        <p:attrNameLst>
                                          <p:attrName>style.visibility</p:attrName>
                                        </p:attrNameLst>
                                      </p:cBhvr>
                                      <p:to>
                                        <p:strVal val="visible"/>
                                      </p:to>
                                    </p:set>
                                    <p:animEffect filter="fade" transition="in">
                                      <p:cBhvr>
                                        <p:cTn dur="500" id="78"/>
                                        <p:tgtEl>
                                          <p:spTgt spid="2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build="p" grpId="0" spid="23" uiExpand="1"/>
      <p:bldP build="p" grpId="0" spid="24" uiExpand="1"/>
      <p:bldP build="p" grpId="0" spid="20" uiExpand="1"/>
      <p:bldP build="p" grpId="0" spid="21" uiExpand="1"/>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461665"/>
          </a:xfrm>
          <a:prstGeom prst="rect">
            <a:avLst/>
          </a:prstGeom>
          <a:noFill/>
        </p:spPr>
        <p:txBody>
          <a:bodyPr rtlCol="0" wrap="square">
            <a:spAutoFit/>
          </a:bodyPr>
          <a:lstStyle/>
          <a:p txid="168f40efa0e52f39cb1434373ac87a2b">
            <a:pPr algn="l" indent="-342900" marL="342900">
              <a:buClr>
                <a:srgbClr val="008CCF"/>
              </a:buClr>
              <a:buFont charset="-79" pitchFamily="2" typeface="Rubik"/>
              <a:buChar char="•"/>
            </a:pPr>
            <a:r>
              <a:rPr dirty="0" lang="en-US" sz="2400"/>
              <a:t>Qu'est-ce qu'un graphique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4a197c4d037348256fb81235fbf30651">
            <a:pPr indent="-342900" marL="342900">
              <a:buClr>
                <a:srgbClr val="008CCF"/>
              </a:buClr>
              <a:buFont charset="-79" pitchFamily="2" typeface="Rubik"/>
              <a:buChar char="•"/>
            </a:pPr>
            <a:r>
              <a:rPr dirty="0" lang="en-US" sz="2400"/>
              <a:t>Comment peut-il aider à l’analyse des données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319" p14:dur="2000" spd="slow"/>
    </mc:Choice>
    <mc:Fallback xmlns="">
      <p:transition advTm="531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29" name="Rectangle: Rounded Corners 28">
            <a:extLst>
              <a:ext uri="{FF2B5EF4-FFF2-40B4-BE49-F238E27FC236}">
                <a16:creationId xmlns:a16="http://schemas.microsoft.com/office/drawing/2014/main" id="{ECBABB70-26A6-4B85-AC92-D0B82BE0AC81}"/>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30" name="Graphic 29">
            <a:extLst>
              <a:ext uri="{FF2B5EF4-FFF2-40B4-BE49-F238E27FC236}">
                <a16:creationId xmlns:a16="http://schemas.microsoft.com/office/drawing/2014/main" id="{57FA0EE9-4623-4A71-ABE4-E40F510118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31025" y="2498562"/>
            <a:ext cx="2957709" cy="2957709"/>
          </a:xfrm>
          <a:prstGeom prst="rect">
            <a:avLst/>
          </a:prstGeom>
        </p:spPr>
      </p:pic>
      <p:sp>
        <p:nvSpPr>
          <p:cNvPr id="31" name="TextBox 30">
            <a:extLst>
              <a:ext uri="{FF2B5EF4-FFF2-40B4-BE49-F238E27FC236}">
                <a16:creationId xmlns:a16="http://schemas.microsoft.com/office/drawing/2014/main" id="{775D5FD7-4EFB-4625-B688-0F52442A8A06}"/>
              </a:ext>
            </a:extLst>
          </p:cNvPr>
          <p:cNvSpPr txBox="1"/>
          <p:nvPr/>
        </p:nvSpPr>
        <p:spPr>
          <a:xfrm>
            <a:off x="6096000" y="2592066"/>
            <a:ext cx="4000500" cy="461665"/>
          </a:xfrm>
          <a:prstGeom prst="rect">
            <a:avLst/>
          </a:prstGeom>
          <a:noFill/>
        </p:spPr>
        <p:txBody>
          <a:bodyPr rtlCol="0" wrap="square">
            <a:spAutoFit/>
          </a:bodyPr>
          <a:lstStyle/>
          <a:p txid="1f725befee6a768cd887c934a27ea5d5">
            <a:pPr algn="l" indent="-342900" marL="342900">
              <a:buClr>
                <a:srgbClr val="008CCF"/>
              </a:buClr>
              <a:buFont charset="-79" pitchFamily="2" typeface="Rubik"/>
              <a:buChar char="•"/>
            </a:pPr>
            <a:r>
              <a:rPr dirty="0" lang="en-US" sz="2400"/>
              <a:t>Ce qu'est un graphique</a:t>
            </a:r>
          </a:p>
        </p:txBody>
      </p:sp>
      <p:sp>
        <p:nvSpPr>
          <p:cNvPr id="32" name="TextBox 31">
            <a:extLst>
              <a:ext uri="{FF2B5EF4-FFF2-40B4-BE49-F238E27FC236}">
                <a16:creationId xmlns:a16="http://schemas.microsoft.com/office/drawing/2014/main" id="{07F29DF5-EFAA-4F03-ABFD-CF1741A60530}"/>
              </a:ext>
            </a:extLst>
          </p:cNvPr>
          <p:cNvSpPr txBox="1"/>
          <p:nvPr/>
        </p:nvSpPr>
        <p:spPr>
          <a:xfrm>
            <a:off x="6096000" y="3205082"/>
            <a:ext cx="4000500" cy="830997"/>
          </a:xfrm>
          <a:prstGeom prst="rect">
            <a:avLst/>
          </a:prstGeom>
          <a:noFill/>
        </p:spPr>
        <p:txBody>
          <a:bodyPr rtlCol="0" wrap="square">
            <a:spAutoFit/>
          </a:bodyPr>
          <a:lstStyle/>
          <a:p txid="49c3771241803dcd89fe0ae85d9dba83">
            <a:pPr algn="l" indent="-342900" marL="342900">
              <a:buClr>
                <a:srgbClr val="008CCF"/>
              </a:buClr>
              <a:buFont charset="-79" pitchFamily="2" typeface="Rubik"/>
              <a:buChar char="•"/>
            </a:pPr>
            <a:r>
              <a:rPr dirty="0" lang="en-US" sz="2400"/>
              <a:t>Types de graphiques disponibles dans DHIS2</a:t>
            </a:r>
          </a:p>
        </p:txBody>
      </p:sp>
      <p:sp>
        <p:nvSpPr>
          <p:cNvPr id="33" name="TextBox 32">
            <a:extLst>
              <a:ext uri="{FF2B5EF4-FFF2-40B4-BE49-F238E27FC236}">
                <a16:creationId xmlns:a16="http://schemas.microsoft.com/office/drawing/2014/main" id="{FC556C86-4CAC-4DE4-B763-883A3A662A51}"/>
              </a:ext>
            </a:extLst>
          </p:cNvPr>
          <p:cNvSpPr txBox="1"/>
          <p:nvPr/>
        </p:nvSpPr>
        <p:spPr>
          <a:xfrm>
            <a:off x="6096000" y="4187431"/>
            <a:ext cx="4000500" cy="830997"/>
          </a:xfrm>
          <a:prstGeom prst="rect">
            <a:avLst/>
          </a:prstGeom>
          <a:noFill/>
        </p:spPr>
        <p:txBody>
          <a:bodyPr rtlCol="0" wrap="square">
            <a:spAutoFit/>
          </a:bodyPr>
          <a:lstStyle/>
          <a:p txid="4e1f8311dcd2cbe245f62724dd17df8d">
            <a:pPr algn="l" indent="-342900" marL="342900">
              <a:buClr>
                <a:srgbClr val="008CCF"/>
              </a:buClr>
              <a:buFont charset="-79" pitchFamily="2" typeface="Rubik"/>
              <a:buChar char="•"/>
            </a:pPr>
            <a:r>
              <a:rPr dirty="0" lang="en-US" sz="2400"/>
              <a:t>Interface d'un graphique dans l'application Visualiseur de Données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249" spd="slow">
        <p159:morph option="byObject"/>
      </p:transition>
    </mc:Choice>
    <mc:Fallback xmlns="">
      <p:transition advTm="122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tgtEl>
                                        <p:attrNameLst>
                                          <p:attrName>style.visibility</p:attrName>
                                        </p:attrNameLst>
                                      </p:cBhvr>
                                      <p:to>
                                        <p:strVal val="visible"/>
                                      </p:to>
                                    </p:set>
                                    <p:animEffect filter="fade" transition="in">
                                      <p:cBhvr>
                                        <p:cTn dur="500" id="12"/>
                                        <p:tgtEl>
                                          <p:spTgt spid="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3"/>
                                        </p:tgtEl>
                                        <p:attrNameLst>
                                          <p:attrName>style.visibility</p:attrName>
                                        </p:attrNameLst>
                                      </p:cBhvr>
                                      <p:to>
                                        <p:strVal val="visible"/>
                                      </p:to>
                                    </p:set>
                                    <p:animEffect filter="fade" transition="in">
                                      <p:cBhvr>
                                        <p:cTn dur="500" id="17"/>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P grpId="0" spid="33"/>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Chart 27">
            <a:extLst>
              <a:ext uri="{FF2B5EF4-FFF2-40B4-BE49-F238E27FC236}">
                <a16:creationId xmlns:a16="http://schemas.microsoft.com/office/drawing/2014/main" id="{E6B47745-19D6-4F89-8196-E713EB7ED0EC}"/>
              </a:ext>
            </a:extLst>
          </p:cNvPr>
          <p:cNvGraphicFramePr/>
          <p:nvPr>
            <p:extLst>
              <p:ext uri="{D42A27DB-BD31-4B8C-83A1-F6EECF244321}">
                <p14:modId xmlns:p14="http://schemas.microsoft.com/office/powerpoint/2010/main" val="693241977"/>
              </p:ext>
            </p:extLst>
          </p:nvPr>
        </p:nvGraphicFramePr>
        <p:xfrm>
          <a:off x="1167284" y="2370369"/>
          <a:ext cx="3508627" cy="23390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DA0CDFB0-D5D6-4BD4-B13B-722994663246}"/>
              </a:ext>
            </a:extLst>
          </p:cNvPr>
          <p:cNvGraphicFramePr/>
          <p:nvPr>
            <p:extLst>
              <p:ext uri="{D42A27DB-BD31-4B8C-83A1-F6EECF244321}">
                <p14:modId xmlns:p14="http://schemas.microsoft.com/office/powerpoint/2010/main" val="148494590"/>
              </p:ext>
            </p:extLst>
          </p:nvPr>
        </p:nvGraphicFramePr>
        <p:xfrm>
          <a:off x="4356684" y="2370369"/>
          <a:ext cx="3508627" cy="23390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a:extLst>
              <a:ext uri="{FF2B5EF4-FFF2-40B4-BE49-F238E27FC236}">
                <a16:creationId xmlns:a16="http://schemas.microsoft.com/office/drawing/2014/main" id="{A05CBCBF-2E06-40EF-B9AB-B596F4B80FEC}"/>
              </a:ext>
            </a:extLst>
          </p:cNvPr>
          <p:cNvGraphicFramePr/>
          <p:nvPr>
            <p:extLst>
              <p:ext uri="{D42A27DB-BD31-4B8C-83A1-F6EECF244321}">
                <p14:modId xmlns:p14="http://schemas.microsoft.com/office/powerpoint/2010/main" val="3822530707"/>
              </p:ext>
            </p:extLst>
          </p:nvPr>
        </p:nvGraphicFramePr>
        <p:xfrm>
          <a:off x="7859983" y="2310980"/>
          <a:ext cx="3686792" cy="2457862"/>
        </p:xfrm>
        <a:graphic>
          <a:graphicData uri="http://schemas.openxmlformats.org/drawingml/2006/chart">
            <c:chart xmlns:c="http://schemas.openxmlformats.org/drawingml/2006/chart" xmlns:r="http://schemas.openxmlformats.org/officeDocument/2006/relationships" r:id="rId7"/>
          </a:graphicData>
        </a:graphic>
      </p:graphicFrame>
      <p:pic>
        <p:nvPicPr>
          <p:cNvPr descr="Arrow: Counter-clockwise curve with solid fill" id="42" name="Graphic 41">
            <a:extLst>
              <a:ext uri="{FF2B5EF4-FFF2-40B4-BE49-F238E27FC236}">
                <a16:creationId xmlns:a16="http://schemas.microsoft.com/office/drawing/2014/main" id="{378A33B0-747A-49E0-A119-BE9B2E9FBD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830841">
            <a:off x="3144285" y="2667448"/>
            <a:ext cx="914400" cy="914400"/>
          </a:xfrm>
          <a:prstGeom prst="rect">
            <a:avLst/>
          </a:prstGeom>
        </p:spPr>
      </p:pic>
      <p:pic>
        <p:nvPicPr>
          <p:cNvPr descr="Arrow: Slight curve with solid fill" id="48" name="Graphic 47">
            <a:extLst>
              <a:ext uri="{FF2B5EF4-FFF2-40B4-BE49-F238E27FC236}">
                <a16:creationId xmlns:a16="http://schemas.microsoft.com/office/drawing/2014/main" id="{DBC24F71-22CD-4F4A-BD24-B555904670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853842">
            <a:off x="7722009" y="3790252"/>
            <a:ext cx="914400" cy="914400"/>
          </a:xfrm>
          <a:prstGeom prst="rect">
            <a:avLst/>
          </a:prstGeom>
        </p:spPr>
      </p:pic>
      <p:pic>
        <p:nvPicPr>
          <p:cNvPr descr="Arrow: Counter-clockwise curve with solid fill" id="49" name="Graphic 48">
            <a:extLst>
              <a:ext uri="{FF2B5EF4-FFF2-40B4-BE49-F238E27FC236}">
                <a16:creationId xmlns:a16="http://schemas.microsoft.com/office/drawing/2014/main" id="{5D5F694A-23AA-43B2-A8DF-95C3D81940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952194">
            <a:off x="4338918" y="2208277"/>
            <a:ext cx="914400" cy="914400"/>
          </a:xfrm>
          <a:prstGeom prst="rect">
            <a:avLst/>
          </a:prstGeom>
        </p:spPr>
      </p:pic>
      <p:sp>
        <p:nvSpPr>
          <p:cNvPr id="50" name="TextBox 49">
            <a:extLst>
              <a:ext uri="{FF2B5EF4-FFF2-40B4-BE49-F238E27FC236}">
                <a16:creationId xmlns:a16="http://schemas.microsoft.com/office/drawing/2014/main" id="{C38C50EF-2907-49DC-BD95-7A6909E6F224}"/>
              </a:ext>
            </a:extLst>
          </p:cNvPr>
          <p:cNvSpPr txBox="1"/>
          <p:nvPr/>
        </p:nvSpPr>
        <p:spPr>
          <a:xfrm>
            <a:off x="1269243" y="1865367"/>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51" name="TextBox 50">
            <a:extLst>
              <a:ext uri="{FF2B5EF4-FFF2-40B4-BE49-F238E27FC236}">
                <a16:creationId xmlns:a16="http://schemas.microsoft.com/office/drawing/2014/main" id="{302E6141-0DD9-45B3-865F-E23D5C569EE9}"/>
              </a:ext>
            </a:extLst>
          </p:cNvPr>
          <p:cNvSpPr txBox="1"/>
          <p:nvPr/>
        </p:nvSpPr>
        <p:spPr>
          <a:xfrm>
            <a:off x="4860605" y="1865367"/>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
        <p:nvSpPr>
          <p:cNvPr id="52" name="TextBox 51">
            <a:extLst>
              <a:ext uri="{FF2B5EF4-FFF2-40B4-BE49-F238E27FC236}">
                <a16:creationId xmlns:a16="http://schemas.microsoft.com/office/drawing/2014/main" id="{700E55D1-5585-4128-A2D2-25BDA022BE41}"/>
              </a:ext>
            </a:extLst>
          </p:cNvPr>
          <p:cNvSpPr txBox="1"/>
          <p:nvPr/>
        </p:nvSpPr>
        <p:spPr>
          <a:xfrm>
            <a:off x="8547397" y="1865367"/>
            <a:ext cx="2220687" cy="461665"/>
          </a:xfrm>
          <a:prstGeom prst="rect">
            <a:avLst/>
          </a:prstGeom>
          <a:noFill/>
        </p:spPr>
        <p:txBody>
          <a:bodyPr rtlCol="0" wrap="square">
            <a:spAutoFit/>
          </a:bodyPr>
          <a:lstStyle/>
          <a:p txid="295b8e1e7b48ae3c20e70e2128a54f43">
            <a:pPr algn="ctr">
              <a:buClr>
                <a:srgbClr val="008CCF"/>
              </a:buClr>
            </a:pPr>
            <a:r>
              <a:rPr dirty="0" lang="en-US" sz="2400"/>
              <a:t>Graphique circulaire</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469" p14:dur="1250" spd="slow">
        <p159:morph option="byObject"/>
      </p:transition>
    </mc:Choice>
    <mc:Fallback xmlns="">
      <p:transition advTm="1546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8"/>
                                        </p:tgtEl>
                                        <p:attrNameLst>
                                          <p:attrName>style.visibility</p:attrName>
                                        </p:attrNameLst>
                                      </p:cBhvr>
                                      <p:to>
                                        <p:strVal val="visible"/>
                                      </p:to>
                                    </p:set>
                                    <p:anim calcmode="lin" valueType="num">
                                      <p:cBhvr additive="base">
                                        <p:cTn dur="1000" fill="hold" id="7"/>
                                        <p:tgtEl>
                                          <p:spTgt spid="28"/>
                                        </p:tgtEl>
                                        <p:attrNameLst>
                                          <p:attrName>ppt_x</p:attrName>
                                        </p:attrNameLst>
                                      </p:cBhvr>
                                      <p:tavLst>
                                        <p:tav tm="0">
                                          <p:val>
                                            <p:strVal val="0-#ppt_w/2"/>
                                          </p:val>
                                        </p:tav>
                                        <p:tav tm="100000">
                                          <p:val>
                                            <p:strVal val="#ppt_x"/>
                                          </p:val>
                                        </p:tav>
                                      </p:tavLst>
                                    </p:anim>
                                    <p:anim calcmode="lin" valueType="num">
                                      <p:cBhvr additive="base">
                                        <p:cTn dur="1000" fill="hold" id="8"/>
                                        <p:tgtEl>
                                          <p:spTgt spid="28"/>
                                        </p:tgtEl>
                                        <p:attrNameLst>
                                          <p:attrName>ppt_y</p:attrName>
                                        </p:attrNameLst>
                                      </p:cBhvr>
                                      <p:tavLst>
                                        <p:tav tm="0">
                                          <p:val>
                                            <p:strVal val="#ppt_y"/>
                                          </p:val>
                                        </p:tav>
                                        <p:tav tm="100000">
                                          <p:val>
                                            <p:strVal val="#ppt_y"/>
                                          </p:val>
                                        </p:tav>
                                      </p:tavLst>
                                    </p:anim>
                                  </p:childTnLst>
                                </p:cTn>
                              </p:par>
                            </p:childTnLst>
                          </p:cTn>
                        </p:par>
                        <p:par>
                          <p:cTn fill="hold" id="9">
                            <p:stCondLst>
                              <p:cond delay="1000"/>
                            </p:stCondLst>
                            <p:childTnLst>
                              <p:par>
                                <p:cTn fill="hold" grpId="0" id="10" nodeType="afterEffect" presetClass="entr" presetID="2" presetSubtype="4">
                                  <p:stCondLst>
                                    <p:cond delay="250"/>
                                  </p:stCondLst>
                                  <p:childTnLst>
                                    <p:set>
                                      <p:cBhvr>
                                        <p:cTn dur="1" fill="hold" id="11">
                                          <p:stCondLst>
                                            <p:cond delay="0"/>
                                          </p:stCondLst>
                                        </p:cTn>
                                        <p:tgtEl>
                                          <p:spTgt spid="37"/>
                                        </p:tgtEl>
                                        <p:attrNameLst>
                                          <p:attrName>style.visibility</p:attrName>
                                        </p:attrNameLst>
                                      </p:cBhvr>
                                      <p:to>
                                        <p:strVal val="visible"/>
                                      </p:to>
                                    </p:set>
                                    <p:anim calcmode="lin" valueType="num">
                                      <p:cBhvr additive="base">
                                        <p:cTn dur="1000" fill="hold" id="12"/>
                                        <p:tgtEl>
                                          <p:spTgt spid="37"/>
                                        </p:tgtEl>
                                        <p:attrNameLst>
                                          <p:attrName>ppt_x</p:attrName>
                                        </p:attrNameLst>
                                      </p:cBhvr>
                                      <p:tavLst>
                                        <p:tav tm="0">
                                          <p:val>
                                            <p:strVal val="#ppt_x"/>
                                          </p:val>
                                        </p:tav>
                                        <p:tav tm="100000">
                                          <p:val>
                                            <p:strVal val="#ppt_x"/>
                                          </p:val>
                                        </p:tav>
                                      </p:tavLst>
                                    </p:anim>
                                    <p:anim calcmode="lin" valueType="num">
                                      <p:cBhvr additive="base">
                                        <p:cTn dur="1000" fill="hold" id="13"/>
                                        <p:tgtEl>
                                          <p:spTgt spid="37"/>
                                        </p:tgtEl>
                                        <p:attrNameLst>
                                          <p:attrName>ppt_y</p:attrName>
                                        </p:attrNameLst>
                                      </p:cBhvr>
                                      <p:tavLst>
                                        <p:tav tm="0">
                                          <p:val>
                                            <p:strVal val="1+#ppt_h/2"/>
                                          </p:val>
                                        </p:tav>
                                        <p:tav tm="100000">
                                          <p:val>
                                            <p:strVal val="#ppt_y"/>
                                          </p:val>
                                        </p:tav>
                                      </p:tavLst>
                                    </p:anim>
                                  </p:childTnLst>
                                </p:cTn>
                              </p:par>
                            </p:childTnLst>
                          </p:cTn>
                        </p:par>
                        <p:par>
                          <p:cTn fill="hold" id="14">
                            <p:stCondLst>
                              <p:cond delay="2250"/>
                            </p:stCondLst>
                            <p:childTnLst>
                              <p:par>
                                <p:cTn fill="hold" grpId="0" id="15" nodeType="afterEffect" presetClass="entr" presetID="2" presetSubtype="2">
                                  <p:stCondLst>
                                    <p:cond delay="250"/>
                                  </p:stCondLst>
                                  <p:childTnLst>
                                    <p:set>
                                      <p:cBhvr>
                                        <p:cTn dur="1" fill="hold" id="16">
                                          <p:stCondLst>
                                            <p:cond delay="0"/>
                                          </p:stCondLst>
                                        </p:cTn>
                                        <p:tgtEl>
                                          <p:spTgt spid="40"/>
                                        </p:tgtEl>
                                        <p:attrNameLst>
                                          <p:attrName>style.visibility</p:attrName>
                                        </p:attrNameLst>
                                      </p:cBhvr>
                                      <p:to>
                                        <p:strVal val="visible"/>
                                      </p:to>
                                    </p:set>
                                    <p:anim calcmode="lin" valueType="num">
                                      <p:cBhvr additive="base">
                                        <p:cTn dur="1000" fill="hold" id="17"/>
                                        <p:tgtEl>
                                          <p:spTgt spid="40"/>
                                        </p:tgtEl>
                                        <p:attrNameLst>
                                          <p:attrName>ppt_x</p:attrName>
                                        </p:attrNameLst>
                                      </p:cBhvr>
                                      <p:tavLst>
                                        <p:tav tm="0">
                                          <p:val>
                                            <p:strVal val="1+#ppt_w/2"/>
                                          </p:val>
                                        </p:tav>
                                        <p:tav tm="100000">
                                          <p:val>
                                            <p:strVal val="#ppt_x"/>
                                          </p:val>
                                        </p:tav>
                                      </p:tavLst>
                                    </p:anim>
                                    <p:anim calcmode="lin" valueType="num">
                                      <p:cBhvr additive="base">
                                        <p:cTn dur="1000" fill="hold" id="18"/>
                                        <p:tgtEl>
                                          <p:spTgt spid="40"/>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2">
                                  <p:stCondLst>
                                    <p:cond delay="0"/>
                                  </p:stCondLst>
                                  <p:childTnLst>
                                    <p:set>
                                      <p:cBhvr>
                                        <p:cTn dur="1" fill="hold" id="22">
                                          <p:stCondLst>
                                            <p:cond delay="0"/>
                                          </p:stCondLst>
                                        </p:cTn>
                                        <p:tgtEl>
                                          <p:spTgt spid="42"/>
                                        </p:tgtEl>
                                        <p:attrNameLst>
                                          <p:attrName>style.visibility</p:attrName>
                                        </p:attrNameLst>
                                      </p:cBhvr>
                                      <p:to>
                                        <p:strVal val="visible"/>
                                      </p:to>
                                    </p:set>
                                    <p:animEffect filter="wipe(right)" transition="in">
                                      <p:cBhvr>
                                        <p:cTn dur="500" id="23"/>
                                        <p:tgtEl>
                                          <p:spTgt spid="42"/>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50"/>
                                        </p:tgtEl>
                                        <p:attrNameLst>
                                          <p:attrName>style.visibility</p:attrName>
                                        </p:attrNameLst>
                                      </p:cBhvr>
                                      <p:to>
                                        <p:strVal val="visible"/>
                                      </p:to>
                                    </p:set>
                                    <p:animEffect filter="fade" transition="in">
                                      <p:cBhvr>
                                        <p:cTn dur="500" id="27"/>
                                        <p:tgtEl>
                                          <p:spTgt spid="50"/>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1">
                                  <p:stCondLst>
                                    <p:cond delay="0"/>
                                  </p:stCondLst>
                                  <p:childTnLst>
                                    <p:set>
                                      <p:cBhvr>
                                        <p:cTn dur="1" fill="hold" id="31">
                                          <p:stCondLst>
                                            <p:cond delay="0"/>
                                          </p:stCondLst>
                                        </p:cTn>
                                        <p:tgtEl>
                                          <p:spTgt spid="49"/>
                                        </p:tgtEl>
                                        <p:attrNameLst>
                                          <p:attrName>style.visibility</p:attrName>
                                        </p:attrNameLst>
                                      </p:cBhvr>
                                      <p:to>
                                        <p:strVal val="visible"/>
                                      </p:to>
                                    </p:set>
                                    <p:animEffect filter="wipe(up)" transition="in">
                                      <p:cBhvr>
                                        <p:cTn dur="500" id="32"/>
                                        <p:tgtEl>
                                          <p:spTgt spid="49"/>
                                        </p:tgtEl>
                                      </p:cBhvr>
                                    </p:animEffect>
                                  </p:childTnLst>
                                </p:cTn>
                              </p:par>
                            </p:childTnLst>
                          </p:cTn>
                        </p:par>
                        <p:par>
                          <p:cTn fill="hold" id="33">
                            <p:stCondLst>
                              <p:cond delay="500"/>
                            </p:stCondLst>
                            <p:childTnLst>
                              <p:par>
                                <p:cTn fill="hold" grpId="0" id="34" nodeType="afterEffect" presetClass="entr" presetID="10" presetSubtype="0">
                                  <p:stCondLst>
                                    <p:cond delay="0"/>
                                  </p:stCondLst>
                                  <p:childTnLst>
                                    <p:set>
                                      <p:cBhvr>
                                        <p:cTn dur="1" fill="hold" id="35">
                                          <p:stCondLst>
                                            <p:cond delay="0"/>
                                          </p:stCondLst>
                                        </p:cTn>
                                        <p:tgtEl>
                                          <p:spTgt spid="51"/>
                                        </p:tgtEl>
                                        <p:attrNameLst>
                                          <p:attrName>style.visibility</p:attrName>
                                        </p:attrNameLst>
                                      </p:cBhvr>
                                      <p:to>
                                        <p:strVal val="visible"/>
                                      </p:to>
                                    </p:set>
                                    <p:animEffect filter="fade" transition="in">
                                      <p:cBhvr>
                                        <p:cTn dur="500" id="36"/>
                                        <p:tgtEl>
                                          <p:spTgt spid="51"/>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48"/>
                                        </p:tgtEl>
                                        <p:attrNameLst>
                                          <p:attrName>style.visibility</p:attrName>
                                        </p:attrNameLst>
                                      </p:cBhvr>
                                      <p:to>
                                        <p:strVal val="visible"/>
                                      </p:to>
                                    </p:set>
                                    <p:animEffect filter="wipe(left)" transition="in">
                                      <p:cBhvr>
                                        <p:cTn dur="500" id="41"/>
                                        <p:tgtEl>
                                          <p:spTgt spid="48"/>
                                        </p:tgtEl>
                                      </p:cBhvr>
                                    </p:animEffect>
                                  </p:childTnLst>
                                </p:cTn>
                              </p:par>
                            </p:childTnLst>
                          </p:cTn>
                        </p:par>
                        <p:par>
                          <p:cTn fill="hold" id="42">
                            <p:stCondLst>
                              <p:cond delay="500"/>
                            </p:stCondLst>
                            <p:childTnLst>
                              <p:par>
                                <p:cTn fill="hold" grpId="0" id="43" nodeType="afterEffect" presetClass="entr" presetID="10" presetSubtype="0">
                                  <p:stCondLst>
                                    <p:cond delay="0"/>
                                  </p:stCondLst>
                                  <p:childTnLst>
                                    <p:set>
                                      <p:cBhvr>
                                        <p:cTn dur="1" fill="hold" id="44">
                                          <p:stCondLst>
                                            <p:cond delay="0"/>
                                          </p:stCondLst>
                                        </p:cTn>
                                        <p:tgtEl>
                                          <p:spTgt spid="52"/>
                                        </p:tgtEl>
                                        <p:attrNameLst>
                                          <p:attrName>style.visibility</p:attrName>
                                        </p:attrNameLst>
                                      </p:cBhvr>
                                      <p:to>
                                        <p:strVal val="visible"/>
                                      </p:to>
                                    </p:set>
                                    <p:animEffect filter="fade" transition="in">
                                      <p:cBhvr>
                                        <p:cTn dur="500" id="4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28">
        <p:bldAsOne/>
      </p:bldGraphic>
      <p:bldGraphic grpId="0" spid="37">
        <p:bldAsOne/>
      </p:bldGraphic>
      <p:bldGraphic grpId="0" spid="40">
        <p:bldAsOne/>
      </p:bldGraphic>
      <p:bldP grpId="0" spid="50"/>
      <p:bldP grpId="0" spid="51"/>
      <p:bldP grpId="0" spid="5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68f40efa0e52f39cb1434373ac87a2b">
            <a:r>
              <a:rPr dirty="0" lang="en-US"/>
              <a:t>Qu'est-ce qu'un graphique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24e59475f529ed231f95bfd001a70bb3">
            <a:pPr algn="l" indent="-342900" marL="342900">
              <a:buClr>
                <a:srgbClr val="008CCF"/>
              </a:buClr>
              <a:buFont charset="-79" pitchFamily="2" typeface="Rubik"/>
              <a:buChar char="•"/>
            </a:pPr>
            <a:r>
              <a:rPr dirty="0" lang="en-US" sz="2400"/>
              <a:t>Modèles</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6477b4be2442fd325ef3a4c413b8b50e">
            <a:pPr algn="l" indent="-342900" marL="342900">
              <a:buClr>
                <a:srgbClr val="008CCF"/>
              </a:buClr>
              <a:buFont charset="-79" pitchFamily="2" typeface="Rubik"/>
              <a:buChar char="•"/>
            </a:pPr>
            <a:r>
              <a:rPr dirty="0" lang="en-US" sz="2400"/>
              <a:t>Tendances</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d37e12bb52fb3deedaffcdd910523e81">
            <a:pPr algn="l" indent="-342900" marL="342900">
              <a:buClr>
                <a:srgbClr val="008CCF"/>
              </a:buClr>
              <a:buFont charset="-79" pitchFamily="2" typeface="Rubik"/>
              <a:buChar char="•"/>
            </a:pPr>
            <a:r>
              <a:rPr dirty="0" lang="en-US" sz="2400"/>
              <a:t>Relations</a:t>
            </a:r>
          </a:p>
        </p:txBody>
      </p:sp>
      <p:sp>
        <p:nvSpPr>
          <p:cNvPr id="27" name="Rectangle: Rounded Corners 26">
            <a:extLst>
              <a:ext uri="{FF2B5EF4-FFF2-40B4-BE49-F238E27FC236}">
                <a16:creationId xmlns:a16="http://schemas.microsoft.com/office/drawing/2014/main" id="{7B674FBB-1847-4F55-B656-58CC42C8BE3D}"/>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28" name="Graphic 27">
            <a:extLst>
              <a:ext uri="{FF2B5EF4-FFF2-40B4-BE49-F238E27FC236}">
                <a16:creationId xmlns:a16="http://schemas.microsoft.com/office/drawing/2014/main" id="{585F6DFF-CE63-442F-B49D-371144C59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31025" y="2498562"/>
            <a:ext cx="2957709" cy="2957709"/>
          </a:xfrm>
          <a:prstGeom prst="rect">
            <a:avLst/>
          </a:prstGeom>
        </p:spPr>
      </p:pic>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advTm="8218" spd="med">
        <p159:morph option="byObject"/>
      </p:transition>
    </mc:Choice>
    <mc:Fallback xmlns="">
      <p:transition advTm="821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1"/>
                                        </p:tgtEl>
                                        <p:attrNameLst>
                                          <p:attrName>style.visibility</p:attrName>
                                        </p:attrNameLst>
                                      </p:cBhvr>
                                      <p:to>
                                        <p:strVal val="visible"/>
                                      </p:to>
                                    </p:set>
                                    <p:animEffect filter="fade" transition="in">
                                      <p:cBhvr>
                                        <p:cTn dur="500" id="20"/>
                                        <p:tgtEl>
                                          <p:spTgt spid="5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52"/>
                                        </p:tgtEl>
                                        <p:attrNameLst>
                                          <p:attrName>style.visibility</p:attrName>
                                        </p:attrNameLst>
                                      </p:cBhvr>
                                      <p:to>
                                        <p:strVal val="visible"/>
                                      </p:to>
                                    </p:set>
                                    <p:animEffect filter="fade" transition="in">
                                      <p:cBhvr>
                                        <p:cTn dur="500" id="2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P animBg="1" grpId="0" spid="2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graphicFrame>
        <p:nvGraphicFramePr>
          <p:cNvPr id="41" name="Chart 40">
            <a:extLst>
              <a:ext uri="{FF2B5EF4-FFF2-40B4-BE49-F238E27FC236}">
                <a16:creationId xmlns:a16="http://schemas.microsoft.com/office/drawing/2014/main" id="{9632A6F3-5308-47C4-9D21-9FB5F7B5975E}"/>
              </a:ext>
            </a:extLst>
          </p:cNvPr>
          <p:cNvGraphicFramePr/>
          <p:nvPr>
            <p:extLst>
              <p:ext uri="{D42A27DB-BD31-4B8C-83A1-F6EECF244321}">
                <p14:modId xmlns:p14="http://schemas.microsoft.com/office/powerpoint/2010/main" val="1991903317"/>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B091190F-23C9-4214-86D3-E7F0B5F0A4F7}"/>
              </a:ext>
            </a:extLst>
          </p:cNvPr>
          <p:cNvGraphicFramePr/>
          <p:nvPr>
            <p:extLst>
              <p:ext uri="{D42A27DB-BD31-4B8C-83A1-F6EECF244321}">
                <p14:modId xmlns:p14="http://schemas.microsoft.com/office/powerpoint/2010/main" val="1757392742"/>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Chart 43">
            <a:extLst>
              <a:ext uri="{FF2B5EF4-FFF2-40B4-BE49-F238E27FC236}">
                <a16:creationId xmlns:a16="http://schemas.microsoft.com/office/drawing/2014/main" id="{CFFCF60F-991F-455E-9E01-60F2D6DDF22A}"/>
              </a:ext>
            </a:extLst>
          </p:cNvPr>
          <p:cNvGraphicFramePr/>
          <p:nvPr>
            <p:extLst>
              <p:ext uri="{D42A27DB-BD31-4B8C-83A1-F6EECF244321}">
                <p14:modId xmlns:p14="http://schemas.microsoft.com/office/powerpoint/2010/main" val="480900003"/>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E2C46D56-15D4-4A44-8D72-E2F14D741806}"/>
              </a:ext>
            </a:extLst>
          </p:cNvPr>
          <p:cNvSpPr txBox="1"/>
          <p:nvPr/>
        </p:nvSpPr>
        <p:spPr>
          <a:xfrm>
            <a:off x="1411479" y="4840597"/>
            <a:ext cx="5767243" cy="830997"/>
          </a:xfrm>
          <a:prstGeom prst="rect">
            <a:avLst/>
          </a:prstGeom>
          <a:noFill/>
        </p:spPr>
        <p:txBody>
          <a:bodyPr rtlCol="0" wrap="square">
            <a:spAutoFit/>
          </a:bodyPr>
          <a:lstStyle/>
          <a:p txid="b7ea6926f62a26ece12ef7889443fac5">
            <a:pPr algn="ctr">
              <a:buClr>
                <a:srgbClr val="008CCF"/>
              </a:buClr>
            </a:pPr>
            <a:r>
              <a:rPr dirty="0" lang="en-US" sz="2400">
                <a:solidFill>
                  <a:srgbClr val="000000"/>
                </a:solidFill>
              </a:rPr>
              <a:t>Evaluer la différence entre des points de données comparables</a:t>
            </a:r>
            <a:r>
              <a:rPr b="0" dirty="0" i="0" lang="en-US" strike="noStrike" sz="2400" u="none">
                <a:solidFill>
                  <a:srgbClr val="000000"/>
                </a:solidFill>
                <a:effectLst/>
              </a:rPr>
            </a:r>
            <a:endParaRPr dirty="0" lang="en-US" sz="2400"/>
          </a:p>
        </p:txBody>
      </p:sp>
      <p:pic>
        <p:nvPicPr>
          <p:cNvPr descr="Arrow: Counter-clockwise curve with solid fill" id="46" name="Graphic 45">
            <a:extLst>
              <a:ext uri="{FF2B5EF4-FFF2-40B4-BE49-F238E27FC236}">
                <a16:creationId xmlns:a16="http://schemas.microsoft.com/office/drawing/2014/main" id="{6E9D35B9-7B61-4FEC-8389-E5C8E606AC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rot="7085569">
            <a:off x="2739245" y="4124869"/>
            <a:ext cx="914400" cy="914400"/>
          </a:xfrm>
          <a:prstGeom prst="rect">
            <a:avLst/>
          </a:prstGeom>
        </p:spPr>
      </p:pic>
      <p:sp>
        <p:nvSpPr>
          <p:cNvPr id="48" name="TextBox 47">
            <a:extLst>
              <a:ext uri="{FF2B5EF4-FFF2-40B4-BE49-F238E27FC236}">
                <a16:creationId xmlns:a16="http://schemas.microsoft.com/office/drawing/2014/main" id="{10952354-9B83-4FF1-B3EC-1C04421B3AD2}"/>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49" name="TextBox 48">
            <a:extLst>
              <a:ext uri="{FF2B5EF4-FFF2-40B4-BE49-F238E27FC236}">
                <a16:creationId xmlns:a16="http://schemas.microsoft.com/office/drawing/2014/main" id="{06F65D0D-F41B-424B-9C9D-F9E28487F485}"/>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50" name="Graphic 49">
            <a:extLst>
              <a:ext uri="{FF2B5EF4-FFF2-40B4-BE49-F238E27FC236}">
                <a16:creationId xmlns:a16="http://schemas.microsoft.com/office/drawing/2014/main" id="{F6AFE284-550A-4AD9-9A6D-DF98A7B89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4514431">
            <a:off x="5039699" y="4124869"/>
            <a:ext cx="914400" cy="914400"/>
          </a:xfrm>
          <a:prstGeom prst="rect">
            <a:avLst/>
          </a:prstGeom>
        </p:spPr>
      </p:pic>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3232" p14:dur="1488" spd="slow">
        <p159:morph option="byObject"/>
      </p:transition>
    </mc:Choice>
    <mc:Fallback xmlns="">
      <p:transition advTm="1323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41"/>
                                        </p:tgtEl>
                                        <p:attrNameLst>
                                          <p:attrName>style.visibility</p:attrName>
                                        </p:attrNameLst>
                                      </p:cBhvr>
                                      <p:to>
                                        <p:strVal val="visible"/>
                                      </p:to>
                                    </p:set>
                                    <p:anim calcmode="lin" valueType="num">
                                      <p:cBhvr additive="base">
                                        <p:cTn dur="750" fill="hold" id="7"/>
                                        <p:tgtEl>
                                          <p:spTgt spid="41"/>
                                        </p:tgtEl>
                                        <p:attrNameLst>
                                          <p:attrName>ppt_x</p:attrName>
                                        </p:attrNameLst>
                                      </p:cBhvr>
                                      <p:tavLst>
                                        <p:tav tm="0">
                                          <p:val>
                                            <p:strVal val="0-#ppt_w/2"/>
                                          </p:val>
                                        </p:tav>
                                        <p:tav tm="100000">
                                          <p:val>
                                            <p:strVal val="#ppt_x"/>
                                          </p:val>
                                        </p:tav>
                                      </p:tavLst>
                                    </p:anim>
                                    <p:anim calcmode="lin" valueType="num">
                                      <p:cBhvr additive="base">
                                        <p:cTn dur="750" fill="hold" id="8"/>
                                        <p:tgtEl>
                                          <p:spTgt spid="41"/>
                                        </p:tgtEl>
                                        <p:attrNameLst>
                                          <p:attrName>ppt_y</p:attrName>
                                        </p:attrNameLst>
                                      </p:cBhvr>
                                      <p:tavLst>
                                        <p:tav tm="0">
                                          <p:val>
                                            <p:strVal val="#ppt_y"/>
                                          </p:val>
                                        </p:tav>
                                        <p:tav tm="100000">
                                          <p:val>
                                            <p:strVal val="#ppt_y"/>
                                          </p:val>
                                        </p:tav>
                                      </p:tavLst>
                                    </p:anim>
                                  </p:childTnLst>
                                </p:cTn>
                              </p:par>
                            </p:childTnLst>
                          </p:cTn>
                        </p:par>
                        <p:par>
                          <p:cTn fill="hold" id="9">
                            <p:stCondLst>
                              <p:cond delay="750"/>
                            </p:stCondLst>
                            <p:childTnLst>
                              <p:par>
                                <p:cTn fill="hold" grpId="0" id="10" nodeType="afterEffect" presetClass="entr" presetID="2" presetSubtype="4">
                                  <p:stCondLst>
                                    <p:cond delay="0"/>
                                  </p:stCondLst>
                                  <p:childTnLst>
                                    <p:set>
                                      <p:cBhvr>
                                        <p:cTn dur="1" fill="hold" id="11">
                                          <p:stCondLst>
                                            <p:cond delay="0"/>
                                          </p:stCondLst>
                                        </p:cTn>
                                        <p:tgtEl>
                                          <p:spTgt spid="14"/>
                                        </p:tgtEl>
                                        <p:attrNameLst>
                                          <p:attrName>style.visibility</p:attrName>
                                        </p:attrNameLst>
                                      </p:cBhvr>
                                      <p:to>
                                        <p:strVal val="visible"/>
                                      </p:to>
                                    </p:set>
                                    <p:anim calcmode="lin" valueType="num">
                                      <p:cBhvr additive="base">
                                        <p:cTn dur="750" fill="hold" id="12"/>
                                        <p:tgtEl>
                                          <p:spTgt spid="14"/>
                                        </p:tgtEl>
                                        <p:attrNameLst>
                                          <p:attrName>ppt_x</p:attrName>
                                        </p:attrNameLst>
                                      </p:cBhvr>
                                      <p:tavLst>
                                        <p:tav tm="0">
                                          <p:val>
                                            <p:strVal val="#ppt_x"/>
                                          </p:val>
                                        </p:tav>
                                        <p:tav tm="100000">
                                          <p:val>
                                            <p:strVal val="#ppt_x"/>
                                          </p:val>
                                        </p:tav>
                                      </p:tavLst>
                                    </p:anim>
                                    <p:anim calcmode="lin" valueType="num">
                                      <p:cBhvr additive="base">
                                        <p:cTn dur="750" fill="hold" id="13"/>
                                        <p:tgtEl>
                                          <p:spTgt spid="14"/>
                                        </p:tgtEl>
                                        <p:attrNameLst>
                                          <p:attrName>ppt_y</p:attrName>
                                        </p:attrNameLst>
                                      </p:cBhvr>
                                      <p:tavLst>
                                        <p:tav tm="0">
                                          <p:val>
                                            <p:strVal val="1+#ppt_h/2"/>
                                          </p:val>
                                        </p:tav>
                                        <p:tav tm="100000">
                                          <p:val>
                                            <p:strVal val="#ppt_y"/>
                                          </p:val>
                                        </p:tav>
                                      </p:tavLst>
                                    </p:anim>
                                  </p:childTnLst>
                                </p:cTn>
                              </p:par>
                            </p:childTnLst>
                          </p:cTn>
                        </p:par>
                        <p:par>
                          <p:cTn fill="hold" id="14">
                            <p:stCondLst>
                              <p:cond delay="1500"/>
                            </p:stCondLst>
                            <p:childTnLst>
                              <p:par>
                                <p:cTn fill="hold" grpId="0" id="15" nodeType="afterEffect" presetClass="entr" presetID="2" presetSubtype="2">
                                  <p:stCondLst>
                                    <p:cond delay="0"/>
                                  </p:stCondLst>
                                  <p:childTnLst>
                                    <p:set>
                                      <p:cBhvr>
                                        <p:cTn dur="1" fill="hold" id="16">
                                          <p:stCondLst>
                                            <p:cond delay="0"/>
                                          </p:stCondLst>
                                        </p:cTn>
                                        <p:tgtEl>
                                          <p:spTgt spid="44"/>
                                        </p:tgtEl>
                                        <p:attrNameLst>
                                          <p:attrName>style.visibility</p:attrName>
                                        </p:attrNameLst>
                                      </p:cBhvr>
                                      <p:to>
                                        <p:strVal val="visible"/>
                                      </p:to>
                                    </p:set>
                                    <p:anim calcmode="lin" valueType="num">
                                      <p:cBhvr additive="base">
                                        <p:cTn dur="750" fill="hold" id="17"/>
                                        <p:tgtEl>
                                          <p:spTgt spid="44"/>
                                        </p:tgtEl>
                                        <p:attrNameLst>
                                          <p:attrName>ppt_x</p:attrName>
                                        </p:attrNameLst>
                                      </p:cBhvr>
                                      <p:tavLst>
                                        <p:tav tm="0">
                                          <p:val>
                                            <p:strVal val="1+#ppt_w/2"/>
                                          </p:val>
                                        </p:tav>
                                        <p:tav tm="100000">
                                          <p:val>
                                            <p:strVal val="#ppt_x"/>
                                          </p:val>
                                        </p:tav>
                                      </p:tavLst>
                                    </p:anim>
                                    <p:anim calcmode="lin" valueType="num">
                                      <p:cBhvr additive="base">
                                        <p:cTn dur="750" fill="hold" id="18"/>
                                        <p:tgtEl>
                                          <p:spTgt spid="44"/>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4">
                                  <p:stCondLst>
                                    <p:cond delay="0"/>
                                  </p:stCondLst>
                                  <p:childTnLst>
                                    <p:set>
                                      <p:cBhvr>
                                        <p:cTn dur="1" fill="hold" id="27">
                                          <p:stCondLst>
                                            <p:cond delay="0"/>
                                          </p:stCondLst>
                                        </p:cTn>
                                        <p:tgtEl>
                                          <p:spTgt spid="46"/>
                                        </p:tgtEl>
                                        <p:attrNameLst>
                                          <p:attrName>style.visibility</p:attrName>
                                        </p:attrNameLst>
                                      </p:cBhvr>
                                      <p:to>
                                        <p:strVal val="visible"/>
                                      </p:to>
                                    </p:set>
                                    <p:animEffect filter="wipe(down)" transition="in">
                                      <p:cBhvr>
                                        <p:cTn dur="500" id="28"/>
                                        <p:tgtEl>
                                          <p:spTgt spid="46"/>
                                        </p:tgtEl>
                                      </p:cBhvr>
                                    </p:animEffect>
                                  </p:childTnLst>
                                </p:cTn>
                              </p:par>
                              <p:par>
                                <p:cTn fill="hold" id="29" nodeType="withEffect" presetClass="entr" presetID="22" presetSubtype="4">
                                  <p:stCondLst>
                                    <p:cond delay="0"/>
                                  </p:stCondLst>
                                  <p:childTnLst>
                                    <p:set>
                                      <p:cBhvr>
                                        <p:cTn dur="1" fill="hold" id="30">
                                          <p:stCondLst>
                                            <p:cond delay="0"/>
                                          </p:stCondLst>
                                        </p:cTn>
                                        <p:tgtEl>
                                          <p:spTgt spid="50"/>
                                        </p:tgtEl>
                                        <p:attrNameLst>
                                          <p:attrName>style.visibility</p:attrName>
                                        </p:attrNameLst>
                                      </p:cBhvr>
                                      <p:to>
                                        <p:strVal val="visible"/>
                                      </p:to>
                                    </p:set>
                                    <p:animEffect filter="wipe(down)" transition="in">
                                      <p:cBhvr>
                                        <p:cTn dur="500" id="31"/>
                                        <p:tgtEl>
                                          <p:spTgt spid="5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48"/>
                                        </p:tgtEl>
                                        <p:attrNameLst>
                                          <p:attrName>style.visibility</p:attrName>
                                        </p:attrNameLst>
                                      </p:cBhvr>
                                      <p:to>
                                        <p:strVal val="visible"/>
                                      </p:to>
                                    </p:set>
                                    <p:animEffect filter="fade" transition="in">
                                      <p:cBhvr>
                                        <p:cTn dur="500" id="34"/>
                                        <p:tgtEl>
                                          <p:spTgt spid="4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49"/>
                                        </p:tgtEl>
                                        <p:attrNameLst>
                                          <p:attrName>style.visibility</p:attrName>
                                        </p:attrNameLst>
                                      </p:cBhvr>
                                      <p:to>
                                        <p:strVal val="visible"/>
                                      </p:to>
                                    </p:set>
                                    <p:animEffect filter="fade" transition="in">
                                      <p:cBhvr>
                                        <p:cTn dur="500" id="37"/>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41">
        <p:bldAsOne/>
      </p:bldGraphic>
      <p:bldGraphic grpId="0" spid="14">
        <p:bldAsOne/>
      </p:bldGraphic>
      <p:bldGraphic grpId="0" spid="44">
        <p:bldAsOne/>
      </p:bldGraphic>
      <p:bldP grpId="0" spid="15"/>
      <p:bldP grpId="0" spid="48"/>
      <p:bldP grpId="0" spid="4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sp>
        <p:nvSpPr>
          <p:cNvPr id="7" name="TextBox 6">
            <a:extLst>
              <a:ext uri="{FF2B5EF4-FFF2-40B4-BE49-F238E27FC236}">
                <a16:creationId xmlns:a16="http://schemas.microsoft.com/office/drawing/2014/main" id="{4E1F1E26-DB82-4AE7-A25F-D2018F56FEFF}"/>
              </a:ext>
            </a:extLst>
          </p:cNvPr>
          <p:cNvSpPr txBox="1"/>
          <p:nvPr/>
        </p:nvSpPr>
        <p:spPr>
          <a:xfrm>
            <a:off x="7580005" y="5032801"/>
            <a:ext cx="3508626" cy="830997"/>
          </a:xfrm>
          <a:prstGeom prst="rect">
            <a:avLst/>
          </a:prstGeom>
          <a:noFill/>
        </p:spPr>
        <p:txBody>
          <a:bodyPr rtlCol="0" wrap="square">
            <a:spAutoFit/>
          </a:bodyPr>
          <a:lstStyle/>
          <a:p txid="cdcc719f1e5ba03d8645ca636ab55eac">
            <a:pPr algn="ctr">
              <a:buClr>
                <a:srgbClr val="008CCF"/>
              </a:buClr>
            </a:pPr>
            <a:r>
              <a:rPr dirty="0" lang="en-US" sz="2400">
                <a:solidFill>
                  <a:srgbClr val="000000"/>
                </a:solidFill>
              </a:rPr>
              <a:t>Suivre ou comparer les changements au fil du temps</a:t>
            </a:r>
            <a:r>
              <a:rPr b="0" dirty="0" i="0" lang="en-US" strike="noStrike" sz="2400" u="none">
                <a:solidFill>
                  <a:srgbClr val="000000"/>
                </a:solidFill>
                <a:effectLst/>
              </a:rPr>
            </a:r>
            <a:endParaRPr dirty="0" lang="en-US" sz="2400"/>
          </a:p>
        </p:txBody>
      </p:sp>
      <p:graphicFrame>
        <p:nvGraphicFramePr>
          <p:cNvPr id="8" name="Chart 7">
            <a:extLst>
              <a:ext uri="{FF2B5EF4-FFF2-40B4-BE49-F238E27FC236}">
                <a16:creationId xmlns:a16="http://schemas.microsoft.com/office/drawing/2014/main" id="{ECA77403-211E-48D2-941F-40F5C4DCF0DA}"/>
              </a:ext>
            </a:extLst>
          </p:cNvPr>
          <p:cNvGraphicFramePr/>
          <p:nvPr>
            <p:extLst>
              <p:ext uri="{D42A27DB-BD31-4B8C-83A1-F6EECF244321}">
                <p14:modId xmlns:p14="http://schemas.microsoft.com/office/powerpoint/2010/main" val="151394044"/>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97CEA6DC-AF76-42E1-B66E-8BD4799469A5}"/>
              </a:ext>
            </a:extLst>
          </p:cNvPr>
          <p:cNvGraphicFramePr/>
          <p:nvPr>
            <p:extLst>
              <p:ext uri="{D42A27DB-BD31-4B8C-83A1-F6EECF244321}">
                <p14:modId xmlns:p14="http://schemas.microsoft.com/office/powerpoint/2010/main" val="2150854036"/>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14F30DFC-8A15-4E7A-8397-20E12AEB2257}"/>
              </a:ext>
            </a:extLst>
          </p:cNvPr>
          <p:cNvGraphicFramePr/>
          <p:nvPr>
            <p:extLst>
              <p:ext uri="{D42A27DB-BD31-4B8C-83A1-F6EECF244321}">
                <p14:modId xmlns:p14="http://schemas.microsoft.com/office/powerpoint/2010/main" val="2442600925"/>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25AC9D1A-0A36-4EFF-8691-C03DCFBF38AE}"/>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16" name="TextBox 15">
            <a:extLst>
              <a:ext uri="{FF2B5EF4-FFF2-40B4-BE49-F238E27FC236}">
                <a16:creationId xmlns:a16="http://schemas.microsoft.com/office/drawing/2014/main" id="{A67DAA8C-A89C-4352-A476-63AD5C0620A9}"/>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17" name="Graphic 16">
            <a:extLst>
              <a:ext uri="{FF2B5EF4-FFF2-40B4-BE49-F238E27FC236}">
                <a16:creationId xmlns:a16="http://schemas.microsoft.com/office/drawing/2014/main" id="{2BBAB3D9-9F69-452F-B6D5-A99505907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2110161">
            <a:off x="8877118" y="4124809"/>
            <a:ext cx="914400" cy="914400"/>
          </a:xfrm>
          <a:prstGeom prst="rect">
            <a:avLst/>
          </a:prstGeom>
        </p:spPr>
      </p:pic>
      <p:sp>
        <p:nvSpPr>
          <p:cNvPr id="18" name="TextBox 17">
            <a:extLst>
              <a:ext uri="{FF2B5EF4-FFF2-40B4-BE49-F238E27FC236}">
                <a16:creationId xmlns:a16="http://schemas.microsoft.com/office/drawing/2014/main" id="{B26218C5-A878-4224-A5EA-FA00C79843F6}"/>
              </a:ext>
            </a:extLst>
          </p:cNvPr>
          <p:cNvSpPr txBox="1"/>
          <p:nvPr/>
        </p:nvSpPr>
        <p:spPr>
          <a:xfrm>
            <a:off x="8074247" y="1888465"/>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Tree>
    <p:custDataLst>
      <p:tags r:id="rId1"/>
    </p:custDataLst>
    <p:extLst>
      <p:ext uri="{BB962C8B-B14F-4D97-AF65-F5344CB8AC3E}">
        <p14:creationId xmlns:p14="http://schemas.microsoft.com/office/powerpoint/2010/main" val="2669730983"/>
      </p:ext>
    </p:extLst>
  </p:cSld>
  <p:clrMapOvr>
    <a:masterClrMapping/>
  </p:clrMapOvr>
  <mc:AlternateContent xmlns:mc="http://schemas.openxmlformats.org/markup-compatibility/2006" xmlns:p159="http://schemas.microsoft.com/office/powerpoint/2015/09/main">
    <mc:Choice Requires="p159">
      <p:transition advTm="8861" spd="slow">
        <p159:morph option="byObject"/>
      </p:transition>
    </mc:Choice>
    <mc:Fallback xmlns="">
      <p:transition advTm="88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17"/>
                                        </p:tgtEl>
                                        <p:attrNameLst>
                                          <p:attrName>style.visibility</p:attrName>
                                        </p:attrNameLst>
                                      </p:cBhvr>
                                      <p:to>
                                        <p:strVal val="visible"/>
                                      </p:to>
                                    </p:set>
                                    <p:animEffect filter="wipe(down)"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8"/>
                                        </p:tgtEl>
                                        <p:attrNameLst>
                                          <p:attrName>style.visibility</p:attrName>
                                        </p:attrNameLst>
                                      </p:cBhvr>
                                      <p:to>
                                        <p:strVal val="visible"/>
                                      </p:to>
                                    </p:set>
                                    <p:animEffect filter="fade" transition="in">
                                      <p:cBhvr>
                                        <p:cTn dur="500" id="15"/>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1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21A4FC-C5E8-4133-9569-6D5A46FD018E}"/>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281DABD8-DBBA-425B-A8D0-C9A347AE17FC}"/>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6" name="Picture 5">
              <a:extLst>
                <a:ext uri="{FF2B5EF4-FFF2-40B4-BE49-F238E27FC236}">
                  <a16:creationId xmlns:a16="http://schemas.microsoft.com/office/drawing/2014/main" id="{661A1E8C-36E9-42E1-8F44-A2352E822E31}"/>
                </a:ext>
              </a:extLst>
            </p:cNvPr>
            <p:cNvPicPr>
              <a:picLocks noChangeAspect="1"/>
            </p:cNvPicPr>
            <p:nvPr/>
          </p:nvPicPr>
          <p:blipFill>
            <a:blip r:embed="rId5"/>
            <a:stretch>
              <a:fillRect/>
            </a:stretch>
          </p:blipFill>
          <p:spPr>
            <a:xfrm>
              <a:off x="4350152" y="313900"/>
              <a:ext cx="3265299" cy="1316486"/>
            </a:xfrm>
            <a:prstGeom prst="rect">
              <a:avLst/>
            </a:prstGeom>
          </p:spPr>
        </p:pic>
      </p:grpSp>
    </p:spTree>
    <p:custDataLst>
      <p:tags r:id="rId1"/>
    </p:custDataLst>
    <p:extLst>
      <p:ext uri="{BB962C8B-B14F-4D97-AF65-F5344CB8AC3E}">
        <p14:creationId xmlns:p14="http://schemas.microsoft.com/office/powerpoint/2010/main" val="211249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0536" p14:dur="1232" spd="slow">
        <p159:morph option="byObject"/>
      </p:transition>
    </mc:Choice>
    <mc:Fallback xmlns="">
      <p:transition advTm="1053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2000" id="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BC4C24-523D-636C-6A80-8CCBE528F7DC}"/>
              </a:ext>
            </a:extLst>
          </p:cNvPr>
          <p:cNvSpPr txBox="1"/>
          <p:nvPr/>
        </p:nvSpPr>
        <p:spPr>
          <a:xfrm>
            <a:off x="5600700" y="3835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33000" p14:dur="2000" spd="slow"/>
    </mc:Choice>
    <mc:Fallback xmlns="">
      <p:transition advTm="133000"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58BDD6D-2359-4D74-8344-EAC99B592B0F}"/>
  <p:tag name="ISPRING_ULTRA_SCORM_COURCE_TITLE" val="3.1.1 Orientation to the Charts"/>
  <p:tag name="ISPRING_PRESENTATION_TITLE" val="3.1.1 Orientation to the Charts"/>
  <p:tag name="ISPRING_SCREEN_RECS_UPDATED" val="C:\Users\alita\Documents\0. Clientes LOCAL\DHIS2\Fundamentals\2.0\Data Analysis\Production\3. Charts\3.1.1 Orientation to the Charts_2\"/>
  <p:tag name="ISPRING_RESOURCE_FOLDER" val="C:\Users\alita\Documents\0. Clientes LOCAL\DHIS2\Fundamentals\2.0\Data Analysis\Production\3. Charts\3.1.1 Orientation to the Charts_2\"/>
  <p:tag name="ISPRING_RESOURCE_FOLDER_STATIC" val="C:\Users\alita\Documents\0. Clientes LOCAL\DHIS2\Fundamentals\2.0\Data Analysis\Production\3. Charts\3.1.1 Orientation to the Charts_2\"/>
  <p:tag name="ISPRING_PRESENTATION_PATH" val="C:\Users\alita\Documents\0. Clientes LOCAL\DHIS2\Fundamentals\2.0\Data Analysis\Production\3. Charts\3.1.1 Orientation to the Charts.pptx"/>
  <p:tag name="FLASHSPRING_ZOOM_TAG" val="74"/>
  <p:tag name="ISPRING_PRESENTATION_INFO_2" val="&lt;?xml version=&quot;1.0&quot; encoding=&quot;UTF-8&quot; standalone=&quot;no&quot; ?&gt;&#10;&lt;presentation2&gt;&#10;&#10;  &lt;slides&gt;&#10;    &lt;slide id=&quot;{15FF4D65-670C-4052-A4C5-A70D2D83CE61}&quot; pptId=&quot;299&quot;/&gt;&#10;    &lt;slide id=&quot;{A2A90C78-EC6C-4C3B-BA80-67D2A1184C8C}&quot; pptId=&quot;275&quot;/&gt;&#10;    &lt;slide id=&quot;{7FAC2B26-CE10-41FF-91F7-3B1D4ADCA821}&quot; pptId=&quot;282&quot;/&gt;&#10;    &lt;slide id=&quot;{DF922678-E675-4EFD-9F68-7B7F50696BD1}&quot; pptId=&quot;298&quot;/&gt;&#10;    &lt;slide id=&quot;{9EE4FEB6-C46C-4B4D-B6B0-6E0954619390}&quot; pptId=&quot;314&quot;/&gt;&#10;    &lt;slide id=&quot;{2751AD44-550C-4BCF-960F-7452E2969735}&quot; pptId=&quot;303&quot;/&gt;&#10;    &lt;slide id=&quot;{4380033B-45E8-4B73-966C-D029CAA76BA8}&quot; pptId=&quot;318&quot;/&gt;&#10;    &lt;slide id=&quot;{E3A114F4-ACAA-402A-9BDA-BAE9784871B2}&quot; pptId=&quot;317&quot;/&gt;&#10;    &lt;slide id=&quot;{86AC5157-5505-4F3F-ACB5-828506EFCE70}&quot; pptId=&quot;307&quot;/&gt;&#10;    &lt;slide id=&quot;{F09FDA45-3CF5-42EE-9654-5E2EEFA432F2}&quot; pptId=&quot;320&quot;/&gt;&#10;    &lt;slide id=&quot;{4FD75BE7-A744-4F72-AEFF-E1B9EECEF55C}&quot; pptId=&quot;321&quot;/&gt;&#10;    &lt;slide id=&quot;{7BB7D306-4381-4E2D-B8EC-521AB21B9AF1}&quot; pptId=&quot;322&quot;/&gt;&#10;    &lt;slide id=&quot;{BCA0FBCD-DAF5-4110-9600-2B414372135E}&quot; pptId=&quot;323&quot;/&gt;&#10;    &lt;slide id=&quot;{F59D6CB6-59A1-427B-B643-C16D000D73BA}&quot; pptId=&quot;324&quot;/&gt;&#10;    &lt;slide id=&quot;{6780FD08-DCB7-4F02-BBEE-D0223E350E34}&quot; pptId=&quot;319&quot;/&gt;&#10;    &lt;slide id=&quot;{AE340458-1A81-43C7-9E98-F3CA0694ACFD}&quot; pptId=&quot;302&quot;/&gt;&#10;    &lt;slide id=&quot;{BAB9B248-9CA0-48A3-AA4A-0D6FC5EF6C94}&quot; pptId=&quot;272&quot;/&gt;&#10;  &lt;/slides&gt;&#10;&#10;  &lt;narration&gt;&#10;    &lt;audioTracks&gt;&#10;      &lt;audioTrack muted=&quot;false&quot; name=&quot;intro&quot; resource=&quot;b83cf328&quot; slideId=&quot;{15FF4D65-670C-4052-A4C5-A70D2D83CE61}&quot; startTime=&quot;0&quot; stepIndex=&quot;0&quot; volume=&quot;1&quot;&gt;&#10;        &lt;audio channels=&quot;2&quot; format=&quot;fltp&quot; sampleRate=&quot;44100&quot;/&gt;&#10;      &lt;/audioTrack&gt;&#10;      &lt;audioTrack muted=&quot;false&quot; name=&quot;Text-to-speech clip — Audio  1&quot; resource=&quot;7c04ea90&quot; slideId=&quot;{A2A90C78-EC6C-4C3B-BA80-67D2A1184C8C}&quot; startTime=&quot;0&quot; stepIndex=&quot;0&quot; volume=&quot;1&quot;&gt;&#10;        &lt;audio channels=&quot;2&quot; format=&quot;fltp&quot; sampleRate=&quot;48000&quot;/&gt;&#10;      &lt;/audioTrack&gt;&#10;      &lt;audioTrack muted=&quot;false&quot; name=&quot;Text-to-speech clip — Audio  2&quot; resource=&quot;0d98fa88&quot; slideId=&quot;{7FAC2B26-CE10-41FF-91F7-3B1D4ADCA821}&quot; startTime=&quot;177&quot; stepIndex=&quot;0&quot; volume=&quot;1&quot;&gt;&#10;        &lt;audio channels=&quot;2&quot; format=&quot;fltp&quot; sampleRate=&quot;48000&quot;/&gt;&#10;      &lt;/audioTrack&gt;&#10;      &lt;audioTrack muted=&quot;false&quot; name=&quot;Text-to-speech clip — Audio  3&quot; resource=&quot;ecde2f18&quot; slideId=&quot;{DF922678-E675-4EFD-9F68-7B7F50696BD1}&quot; startTime=&quot;0&quot; stepIndex=&quot;0&quot; volume=&quot;1&quot;&gt;&#10;        &lt;audio channels=&quot;2&quot; format=&quot;fltp&quot; sampleRate=&quot;48000&quot;/&gt;&#10;      &lt;/audioTrack&gt;&#10;      &lt;audioTrack muted=&quot;false&quot; name=&quot;Text-to-speech clip — Audio  4&quot; resource=&quot;3d23373d&quot; slideId=&quot;{9EE4FEB6-C46C-4B4D-B6B0-6E0954619390}&quot; startTime=&quot;0&quot; stepIndex=&quot;0&quot; volume=&quot;1&quot;&gt;&#10;        &lt;audio channels=&quot;2&quot; format=&quot;fltp&quot; sampleRate=&quot;48000&quot;/&gt;&#10;      &lt;/audioTrack&gt;&#10;      &lt;audioTrack muted=&quot;false&quot; name=&quot;Text-to-speech clip — Audio  5&quot; resource=&quot;fdf31de1&quot; slideId=&quot;{2751AD44-550C-4BCF-960F-7452E2969735}&quot; startTime=&quot;0&quot; stepIndex=&quot;0&quot; volume=&quot;1&quot;&gt;&#10;        &lt;audio channels=&quot;2&quot; format=&quot;fltp&quot; sampleRate=&quot;48000&quot;/&gt;&#10;      &lt;/audioTrack&gt;&#10;      &lt;audioTrack muted=&quot;false&quot; name=&quot;Text-to-speech clip — Audio  6&quot; resource=&quot;0713d06e&quot; slideId=&quot;{4380033B-45E8-4B73-966C-D029CAA76BA8}&quot; startTime=&quot;0&quot; stepIndex=&quot;0&quot; volume=&quot;1&quot;&gt;&#10;        &lt;audio channels=&quot;2&quot; format=&quot;fltp&quot; sampleRate=&quot;48000&quot;/&gt;&#10;      &lt;/audioTrack&gt;&#10;      &lt;audioTrack muted=&quot;false&quot; name=&quot;Text-to-speech clip — Audio  7&quot; resource=&quot;362ce512&quot; slideId=&quot;{E3A114F4-ACAA-402A-9BDA-BAE9784871B2}&quot; startTime=&quot;0&quot; stepIndex=&quot;0&quot; volume=&quot;1&quot;&gt;&#10;        &lt;audio channels=&quot;2&quot; format=&quot;fltp&quot; sampleRate=&quot;48000&quot;/&gt;&#10;      &lt;/audioTrack&gt;&#10;      &lt;audioTrack muted=&quot;false&quot; name=&quot;Text-to-speech clip — Audio  8&quot; resource=&quot;027e688f&quot; slideId=&quot;{F09FDA45-3CF5-42EE-9654-5E2EEFA432F2}&quot; startTime=&quot;0&quot; stepIndex=&quot;0&quot; volume=&quot;1&quot;&gt;&#10;        &lt;audio channels=&quot;2&quot; format=&quot;fltp&quot; sampleRate=&quot;48000&quot;/&gt;&#10;      &lt;/audioTrack&gt;&#10;      &lt;audioTrack muted=&quot;false&quot; name=&quot;Text-to-speech clip — Audio  9&quot; resource=&quot;ab55e0b3&quot; slideId=&quot;{4FD75BE7-A744-4F72-AEFF-E1B9EECEF55C}&quot; startTime=&quot;0&quot; stepIndex=&quot;0&quot; volume=&quot;1&quot;&gt;&#10;        &lt;audio channels=&quot;2&quot; format=&quot;fltp&quot; sampleRate=&quot;48000&quot;/&gt;&#10;      &lt;/audioTrack&gt;&#10;      &lt;audioTrack muted=&quot;false&quot; name=&quot;Text-to-speech clip — Audio  10&quot; resource=&quot;84a74acf&quot; slideId=&quot;{7BB7D306-4381-4E2D-B8EC-521AB21B9AF1}&quot; startTime=&quot;265&quot; stepIndex=&quot;0&quot; volume=&quot;1&quot;&gt;&#10;        &lt;audio channels=&quot;2&quot; format=&quot;fltp&quot; sampleRate=&quot;48000&quot;/&gt;&#10;      &lt;/audioTrack&gt;&#10;      &lt;audioTrack muted=&quot;false&quot; name=&quot;Text-to-speech clip — Audio  11&quot; resource=&quot;250e14d9&quot; slideId=&quot;{BCA0FBCD-DAF5-4110-9600-2B414372135E}&quot; startTime=&quot;0&quot; stepIndex=&quot;0&quot; volume=&quot;1&quot;&gt;&#10;        &lt;audio channels=&quot;2&quot; format=&quot;fltp&quot; sampleRate=&quot;48000&quot;/&gt;&#10;      &lt;/audioTrack&gt;&#10;      &lt;audioTrack muted=&quot;false&quot; name=&quot;Text-to-speech clip — Audio  12&quot; resource=&quot;03d3b314&quot; slideId=&quot;{F59D6CB6-59A1-427B-B643-C16D000D73BA}&quot; startTime=&quot;423&quot; stepIndex=&quot;0&quot; volume=&quot;1&quot;&gt;&#10;        &lt;audio channels=&quot;2&quot; format=&quot;fltp&quot; sampleRate=&quot;48000&quot;/&gt;&#10;      &lt;/audioTrack&gt;&#10;      &lt;audioTrack muted=&quot;false&quot; name=&quot;Text-to-speech clip — Audio  13&quot; resource=&quot;eb5a9858&quot; slideId=&quot;{AE340458-1A81-43C7-9E98-F3CA0694ACFD}&quot; startTime=&quot;0&quot; stepIndex=&quot;0&quot; volume=&quot;1&quot;&gt;&#10;        &lt;audio channels=&quot;2&quot; format=&quot;fltp&quot; sampleRate=&quot;48000&quot;/&gt;&#10;      &lt;/audioTrack&gt;&#10;      &lt;audioTrack muted=&quot;false&quot; name=&quot;outro&quot; resource=&quot;498101de&quot; slideId=&quot;{BAB9B248-9CA0-48A3-AA4A-0D6FC5EF6C94}&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f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8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nx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58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jnx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I58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OfHlUlBOzImkAAABuAAAAHAAAAHVuaXZlcnNhbC9sb2NhbF9zZXR0aW5ncy54bWwNzDEOgzAMQNGdU1jeKe3WgcDGVpbSA1jERZEcG5GA4PZk+8PTb/szChy8pWDq8PV4IrDO5oMuDn/TUL8RUib1JKbsUA2h76pWbCb5cs4FJliFLt4mjiUyjxSLHHYRqOFTXv/AHpuuugFQSwMEFAACAAgAjnx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Of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jnx5VAairqlyBgAAJhkAAB0AAAAAAAAAAQAAAAAA4BEAAHVuaXZlcnNhbC9jb21tb25fbWVzc2FnZXMubG5nUEsBAgAAFAACAAgAjnx5VBUeYBujAAAAfwEAAC4AAAAAAAAAAQAAAAAAjRgAAHVuaXZlcnNhbC9wbGF5YmFja19hbmRfbmF2aWdhdGlvbl9zZXR0aW5ncy54bWxQSwECAAAUAAIACACOfHlUWYGOgVEEAADcFQAAJwAAAAAAAAABAAAAAAB8GQAAdW5pdmVyc2FsL2ZsYXNoX3B1Ymxpc2hpbmdfc2V0dGluZ3MueG1sUEsBAgAAFAACAAgAjnx5VKHTgU6GAwAA4AwAACEAAAAAAAAAAQAAAAAAEh4AAHVuaXZlcnNhbC9mbGFzaF9za2luX3NldHRpbmdzLnhtbFBLAQIAABQAAgAIAI58eVSRShrPTAQAAGYVAAAmAAAAAAAAAAEAAAAAANchAAB1bml2ZXJzYWwvaHRtbF9wdWJsaXNoaW5nX3NldHRpbmdzLnhtbFBLAQIAABQAAgAIAI58eVTrTeKpwwEAAIsGAAAhAAAAAAAAAAEAAAAAAGcmAAB1bml2ZXJzYWwvaHRtbF9za2luX3NldHRpbmdzLmpzb25QSwECAAAUAAIACACOfHlUlBOzImkAAABuAAAAHAAAAAAAAAABAAAAAABpKAAAdW5pdmVyc2FsL2xvY2FsX3NldHRpbmdzLnhtbFBLAQIAABQAAgAIAI58eVQ01LntjxMAANo5AAAXAAAAAAAAAAAAAAAAAAwpAAB1bml2ZXJzYWwvdW5pdmVyc2FsLnBuZ1BLAQIAABQAAgAIAI58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3.1.1 Orientation to the Charts&quot;,&quot;onlineDestinationFolderId&quot;:&quot;7cbf014e-7223-11ec-9d6c-7609ac406db8&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86AC5157-5505-4F3F-ACB5-828506EFCE70}"/>
  <p:tag name="GENSWF_ADVANCE_TIME" val="133.000"/>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0D3DA8-7A22-4850-94DF-0592A2C9466E}:320"/>
  <p:tag name="ISPRING_SLIDE_ID_2" val="{F09FDA45-3CF5-42EE-9654-5E2EEFA432F2}"/>
  <p:tag name="GENSWF_ADVANCE_TIME" val="8.725"/>
  <p:tag name="TIMING" val="|1.988|0.795|1.783|3.838"/>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89891F2-6116-4980-BCB5-D28A693FE68F}:321"/>
  <p:tag name="ISPRING_SLIDE_ID_2" val="{4FD75BE7-A744-4F72-AEFF-E1B9EECEF55C}"/>
  <p:tag name="GENSWF_ADVANCE_TIME" val="11.855"/>
  <p:tag name="TIMING" val="|1.313|0.951|1.26|1.213|1.056|1.023|1.089|1.23|1.223|0.58"/>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CECC184-42CD-4AEF-B3F2-DA8DD4AF2B52}:322"/>
  <p:tag name="ISPRING_SLIDE_ID_2" val="{7BB7D306-4381-4E2D-B8EC-521AB21B9AF1}"/>
  <p:tag name="GENSWF_ADVANCE_TIME" val="20.313"/>
  <p:tag name="TIMING" val="|1.029|1.525|1.211|3.079|5.599"/>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15EF6A4-BC1D-4A62-AA6E-24E1F971A245}:323"/>
  <p:tag name="ISPRING_SLIDE_ID_2" val="{BCA0FBCD-DAF5-4110-9600-2B414372135E}"/>
  <p:tag name="GENSWF_ADVANCE_TIME" val="3.561"/>
  <p:tag name="TIMING" val="|0.841|0.591|0.684"/>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F6DDFE3-9725-4CF2-A07E-5ABC35812CA8}:324"/>
  <p:tag name="ISPRING_SLIDE_ID_2" val="{F59D6CB6-59A1-427B-B643-C16D000D73BA}"/>
  <p:tag name="GENSWF_ADVANCE_TIME" val="17.568"/>
  <p:tag name="TIMING" val="|1.219|3.274|4.474|5.19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F2A6520-0C65-4B3E-9F77-941AA155C9D3}:319"/>
  <p:tag name="ISPRING_SLIDE_ID_2" val="{6780FD08-DCB7-4F02-BBEE-D0223E350E34}"/>
  <p:tag name="GENSWF_ADVANCE_TIME" val="135.00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AE340458-1A81-43C7-9E98-F3CA0694ACFD}"/>
  <p:tag name="GENSWF_ADVANCE_TIME" val="31.344"/>
  <p:tag name="TIMING" val="|1.172|4.582|1.313|1.997|7.051|1.275|1.401|1.446|2.951|2.085|0.789|0.627|0.81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B9B248-9CA0-48A3-AA4A-0D6FC5EF6C94}"/>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5FF4D65-670C-4052-A4C5-A70D2D83CE6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A2A90C78-EC6C-4C3B-BA80-67D2A1184C8C}"/>
  <p:tag name="GENSWF_ADVANCE_TIME" val="5.319"/>
  <p:tag name="TIMING" val="|0.001|2.15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7FAC2B26-CE10-41FF-91F7-3B1D4ADCA821}"/>
  <p:tag name="GENSWF_ADVANCE_TIME" val="12.249"/>
  <p:tag name="TIMING" val="|1.833|2.105|3.82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DF922678-E675-4EFD-9F68-7B7F50696BD1}"/>
  <p:tag name="GENSWF_ADVANCE_TIME" val="15.469"/>
  <p:tag name="TIMING" val="|1.128|8.237|1.983|1.83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ISPRING_SLIDE_ID_2" val="{9EE4FEB6-C46C-4B4D-B6B0-6E0954619390}"/>
  <p:tag name="GENSWF_ADVANCE_TIME" val="8.218"/>
  <p:tag name="TIMING" val="|0.847|2.542|1.359|0.7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ISPRING_SLIDE_ID_2" val="{2751AD44-550C-4BCF-960F-7452E2969735}"/>
  <p:tag name="GENSWF_ADVANCE_TIME" val="13.232"/>
  <p:tag name="TIMING" val="|0.486|5.418|3.409"/>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258D0F3-2ED8-4EF6-BF89-8BBC17D7A499}:318"/>
  <p:tag name="ISPRING_SLIDE_ID_2" val="{4380033B-45E8-4B73-966C-D029CAA76BA8}"/>
  <p:tag name="GENSWF_ADVANCE_TIME" val="8.861"/>
  <p:tag name="TIMING" val="|1.273|2.29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1302CE-6173-4B9A-9CC1-C92800A4FDC3}:317"/>
  <p:tag name="ISPRING_SLIDE_ID_2" val="{E3A114F4-ACAA-402A-9BDA-BAE9784871B2}"/>
  <p:tag name="GENSWF_ADVANCE_TIME" val="10.536"/>
  <p:tag name="TIMING" val="|1.33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7351</TotalTime>
  <Words>1300</Words>
  <Application>Microsoft Macintosh PowerPoint</Application>
  <PresentationFormat>Widescreen</PresentationFormat>
  <Paragraphs>99</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Font Awesome 5 Free Regular</vt:lpstr>
      <vt:lpstr>Lato</vt:lpstr>
      <vt:lpstr>Rubik</vt:lpstr>
      <vt:lpstr>Rubik Medium</vt:lpstr>
      <vt:lpstr>DHIS2 Online Academy</vt:lpstr>
      <vt:lpstr>PowerPoint Presentation</vt:lpstr>
      <vt:lpstr>PowerPoint Presentation</vt:lpstr>
      <vt:lpstr>In this video, you will see…</vt:lpstr>
      <vt:lpstr>PowerPoint Presentation</vt:lpstr>
      <vt:lpstr>What is a chart?</vt:lpstr>
      <vt:lpstr>Charts communicate data</vt:lpstr>
      <vt:lpstr>Charts communicate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Orientation to the Charts</dc:title>
  <dc:subject>elearning</dc:subject>
  <dc:creator>Alejandra Avila</dc:creator>
  <cp:lastModifiedBy>Simona Sekerova</cp:lastModifiedBy>
  <cp:revision>451</cp:revision>
  <cp:lastPrinted>2021-06-09T13:32:46Z</cp:lastPrinted>
  <dcterms:created xsi:type="dcterms:W3CDTF">2021-02-03T12:41:27Z</dcterms:created>
  <dcterms:modified xsi:type="dcterms:W3CDTF">2023-09-19T06:45:24Z</dcterms:modified>
</cp:coreProperties>
</file>